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8"/>
  </p:notesMasterIdLst>
  <p:handoutMasterIdLst>
    <p:handoutMasterId r:id="rId39"/>
  </p:handoutMasterIdLst>
  <p:sldIdLst>
    <p:sldId id="739" r:id="rId3"/>
    <p:sldId id="704" r:id="rId4"/>
    <p:sldId id="709" r:id="rId5"/>
    <p:sldId id="710" r:id="rId6"/>
    <p:sldId id="711" r:id="rId7"/>
    <p:sldId id="712" r:id="rId8"/>
    <p:sldId id="715" r:id="rId9"/>
    <p:sldId id="713" r:id="rId10"/>
    <p:sldId id="716" r:id="rId11"/>
    <p:sldId id="714" r:id="rId12"/>
    <p:sldId id="717" r:id="rId13"/>
    <p:sldId id="718" r:id="rId14"/>
    <p:sldId id="705" r:id="rId15"/>
    <p:sldId id="719" r:id="rId16"/>
    <p:sldId id="720" r:id="rId17"/>
    <p:sldId id="722" r:id="rId18"/>
    <p:sldId id="721" r:id="rId19"/>
    <p:sldId id="723" r:id="rId20"/>
    <p:sldId id="724" r:id="rId21"/>
    <p:sldId id="725" r:id="rId22"/>
    <p:sldId id="726" r:id="rId23"/>
    <p:sldId id="727" r:id="rId24"/>
    <p:sldId id="728" r:id="rId25"/>
    <p:sldId id="729" r:id="rId26"/>
    <p:sldId id="736" r:id="rId27"/>
    <p:sldId id="685" r:id="rId28"/>
    <p:sldId id="686" r:id="rId29"/>
    <p:sldId id="706" r:id="rId30"/>
    <p:sldId id="730" r:id="rId31"/>
    <p:sldId id="731" r:id="rId32"/>
    <p:sldId id="737" r:id="rId33"/>
    <p:sldId id="732" r:id="rId34"/>
    <p:sldId id="734" r:id="rId35"/>
    <p:sldId id="738" r:id="rId36"/>
    <p:sldId id="735" r:id="rId37"/>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63">
          <p15:clr>
            <a:srgbClr val="A4A3A4"/>
          </p15:clr>
        </p15:guide>
        <p15:guide id="2" orient="horz" pos="1003">
          <p15:clr>
            <a:srgbClr val="A4A3A4"/>
          </p15:clr>
        </p15:guide>
        <p15:guide id="3" orient="horz" pos="1502">
          <p15:clr>
            <a:srgbClr val="A4A3A4"/>
          </p15:clr>
        </p15:guide>
        <p15:guide id="4" orient="horz" pos="3113">
          <p15:clr>
            <a:srgbClr val="A4A3A4"/>
          </p15:clr>
        </p15:guide>
        <p15:guide id="5" pos="2128">
          <p15:clr>
            <a:srgbClr val="A4A3A4"/>
          </p15:clr>
        </p15:guide>
        <p15:guide id="6" pos="4067">
          <p15:clr>
            <a:srgbClr val="A4A3A4"/>
          </p15:clr>
        </p15:guide>
        <p15:guide id="7" pos="5972">
          <p15:clr>
            <a:srgbClr val="A4A3A4"/>
          </p15:clr>
        </p15:guide>
        <p15:guide id="8" pos="5292">
          <p15:clr>
            <a:srgbClr val="A4A3A4"/>
          </p15:clr>
        </p15:guide>
        <p15:guide id="9" pos="22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44546A"/>
    <a:srgbClr val="FF2905"/>
    <a:srgbClr val="33312B"/>
    <a:srgbClr val="BFB4A2"/>
    <a:srgbClr val="EE636A"/>
    <a:srgbClr val="0070C0"/>
    <a:srgbClr val="102382"/>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5" autoAdjust="0"/>
    <p:restoredTop sz="83756" autoAdjust="0"/>
  </p:normalViewPr>
  <p:slideViewPr>
    <p:cSldViewPr snapToGrid="0" showGuides="1">
      <p:cViewPr varScale="1">
        <p:scale>
          <a:sx n="92" d="100"/>
          <a:sy n="92" d="100"/>
        </p:scale>
        <p:origin x="1080" y="90"/>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7806"/>
    </p:cViewPr>
  </p:outlineViewPr>
  <p:notesTextViewPr>
    <p:cViewPr>
      <p:scale>
        <a:sx n="1" d="1"/>
        <a:sy n="1" d="1"/>
      </p:scale>
      <p:origin x="0" y="0"/>
    </p:cViewPr>
  </p:notesTextViewPr>
  <p:sorterViewPr>
    <p:cViewPr varScale="1">
      <p:scale>
        <a:sx n="90" d="100"/>
        <a:sy n="90" d="100"/>
      </p:scale>
      <p:origin x="0" y="-12344"/>
    </p:cViewPr>
  </p:sorterViewPr>
  <p:notesViewPr>
    <p:cSldViewPr snapToGrid="0">
      <p:cViewPr varScale="1">
        <p:scale>
          <a:sx n="87" d="100"/>
          <a:sy n="87" d="100"/>
        </p:scale>
        <p:origin x="390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2024/9/9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569255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54090" y="74676"/>
            <a:ext cx="8285480" cy="513080"/>
          </a:xfrm>
          <a:prstGeom prst="rect">
            <a:avLst/>
          </a:prstGeom>
        </p:spPr>
        <p:txBody>
          <a:bodyPr wrap="square" lIns="0" tIns="0" rIns="0" bIns="0">
            <a:spAutoFit/>
          </a:bodyPr>
          <a:lstStyle>
            <a:lvl1pPr>
              <a:defRPr sz="3200" b="1" i="0">
                <a:solidFill>
                  <a:schemeClr val="bg1"/>
                </a:solidFill>
                <a:latin typeface="Arial"/>
                <a:cs typeface="Arial"/>
              </a:defRPr>
            </a:lvl1pPr>
          </a:lstStyle>
          <a:p>
            <a:endParaRPr dirty="0"/>
          </a:p>
        </p:txBody>
      </p:sp>
    </p:spTree>
    <p:extLst>
      <p:ext uri="{BB962C8B-B14F-4D97-AF65-F5344CB8AC3E}">
        <p14:creationId xmlns:p14="http://schemas.microsoft.com/office/powerpoint/2010/main" val="3760532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154090" y="74676"/>
            <a:ext cx="8285480" cy="513080"/>
          </a:xfrm>
          <a:prstGeom prst="rect">
            <a:avLst/>
          </a:prstGeom>
        </p:spPr>
        <p:txBody>
          <a:bodyPr lIns="0" tIns="0" rIns="0" bIns="0"/>
          <a:lstStyle>
            <a:lvl1pPr>
              <a:defRPr sz="3200" b="1" i="0">
                <a:solidFill>
                  <a:schemeClr val="bg1"/>
                </a:solidFill>
                <a:latin typeface="Arial"/>
                <a:cs typeface="Arial"/>
              </a:defRPr>
            </a:lvl1pPr>
          </a:lstStyle>
          <a:p>
            <a:endParaRPr/>
          </a:p>
        </p:txBody>
      </p:sp>
    </p:spTree>
    <p:extLst>
      <p:ext uri="{BB962C8B-B14F-4D97-AF65-F5344CB8AC3E}">
        <p14:creationId xmlns:p14="http://schemas.microsoft.com/office/powerpoint/2010/main" val="2895569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154090" y="74676"/>
            <a:ext cx="8285480" cy="513080"/>
          </a:xfrm>
          <a:prstGeom prst="rect">
            <a:avLst/>
          </a:prstGeom>
        </p:spPr>
        <p:txBody>
          <a:bodyPr lIns="0" tIns="0" rIns="0" bIns="0"/>
          <a:lstStyle>
            <a:lvl1pPr>
              <a:defRPr sz="3200" b="1" i="0">
                <a:solidFill>
                  <a:schemeClr val="bg1"/>
                </a:solidFill>
                <a:latin typeface="Arial"/>
                <a:cs typeface="Arial"/>
              </a:defRPr>
            </a:lvl1pPr>
          </a:lstStyle>
          <a:p>
            <a:endParaRPr/>
          </a:p>
        </p:txBody>
      </p:sp>
    </p:spTree>
    <p:extLst>
      <p:ext uri="{BB962C8B-B14F-4D97-AF65-F5344CB8AC3E}">
        <p14:creationId xmlns:p14="http://schemas.microsoft.com/office/powerpoint/2010/main" val="1197208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154090" y="74676"/>
            <a:ext cx="8285480" cy="513080"/>
          </a:xfrm>
          <a:prstGeom prst="rect">
            <a:avLst/>
          </a:prstGeom>
        </p:spPr>
        <p:txBody>
          <a:bodyPr lIns="0" tIns="0" rIns="0" bIns="0"/>
          <a:lstStyle>
            <a:lvl1pPr>
              <a:defRPr sz="3200" b="1" i="0">
                <a:solidFill>
                  <a:schemeClr val="bg1"/>
                </a:solidFill>
                <a:latin typeface="Arial"/>
                <a:cs typeface="Arial"/>
              </a:defRPr>
            </a:lvl1pPr>
          </a:lstStyle>
          <a:p>
            <a:endParaRPr/>
          </a:p>
        </p:txBody>
      </p:sp>
    </p:spTree>
    <p:extLst>
      <p:ext uri="{BB962C8B-B14F-4D97-AF65-F5344CB8AC3E}">
        <p14:creationId xmlns:p14="http://schemas.microsoft.com/office/powerpoint/2010/main" val="1872445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527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282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0" name="矩形 9"/>
          <p:cNvSpPr/>
          <p:nvPr/>
        </p:nvSpPr>
        <p:spPr>
          <a:xfrm>
            <a:off x="304801" y="2455636"/>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6200000">
            <a:off x="2320829" y="1812287"/>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flipV="1">
            <a:off x="48979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1270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1"/>
            <a:ext cx="12192000" cy="685800"/>
          </a:xfrm>
          <a:custGeom>
            <a:avLst/>
            <a:gdLst/>
            <a:ahLst/>
            <a:cxnLst/>
            <a:rect l="l" t="t" r="r" b="b"/>
            <a:pathLst>
              <a:path w="12192000" h="685800">
                <a:moveTo>
                  <a:pt x="12191481" y="0"/>
                </a:moveTo>
                <a:lnTo>
                  <a:pt x="295280" y="0"/>
                </a:lnTo>
                <a:lnTo>
                  <a:pt x="0" y="685800"/>
                </a:lnTo>
                <a:lnTo>
                  <a:pt x="11896201" y="685800"/>
                </a:lnTo>
                <a:lnTo>
                  <a:pt x="12191481" y="0"/>
                </a:lnTo>
                <a:close/>
              </a:path>
            </a:pathLst>
          </a:custGeom>
          <a:solidFill>
            <a:srgbClr val="C8161E"/>
          </a:solidFill>
        </p:spPr>
        <p:txBody>
          <a:bodyPr wrap="square" lIns="0" tIns="0" rIns="0" bIns="0" rtlCol="0"/>
          <a:lstStyle/>
          <a:p>
            <a:endParaRPr/>
          </a:p>
        </p:txBody>
      </p:sp>
      <p:sp>
        <p:nvSpPr>
          <p:cNvPr id="2" name="Holder 2"/>
          <p:cNvSpPr>
            <a:spLocks noGrp="1"/>
          </p:cNvSpPr>
          <p:nvPr>
            <p:ph type="title"/>
          </p:nvPr>
        </p:nvSpPr>
        <p:spPr>
          <a:xfrm>
            <a:off x="1154090" y="74676"/>
            <a:ext cx="8285480" cy="513080"/>
          </a:xfrm>
          <a:prstGeom prst="rect">
            <a:avLst/>
          </a:prstGeom>
        </p:spPr>
        <p:txBody>
          <a:bodyPr wrap="square" lIns="0" tIns="0" rIns="0" bIns="0">
            <a:spAutoFit/>
          </a:bodyPr>
          <a:lstStyle>
            <a:lvl1pPr>
              <a:defRPr sz="3200" b="1" i="0">
                <a:solidFill>
                  <a:schemeClr val="bg1"/>
                </a:solidFill>
                <a:latin typeface="Arial"/>
                <a:cs typeface="Arial"/>
              </a:defRPr>
            </a:lvl1pPr>
          </a:lstStyle>
          <a:p>
            <a:endParaRPr dirty="0"/>
          </a:p>
        </p:txBody>
      </p:sp>
    </p:spTree>
    <p:extLst>
      <p:ext uri="{BB962C8B-B14F-4D97-AF65-F5344CB8AC3E}">
        <p14:creationId xmlns:p14="http://schemas.microsoft.com/office/powerpoint/2010/main" val="212142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blog.falkayn.com/"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a:extLst>
              <a:ext uri="{FF2B5EF4-FFF2-40B4-BE49-F238E27FC236}">
                <a16:creationId xmlns:a16="http://schemas.microsoft.com/office/drawing/2014/main" id="{FB0207F6-3C0D-7D88-6483-13B9ABD54516}"/>
              </a:ext>
            </a:extLst>
          </p:cNvPr>
          <p:cNvSpPr>
            <a:spLocks noChangeArrowheads="1"/>
          </p:cNvSpPr>
          <p:nvPr/>
        </p:nvSpPr>
        <p:spPr bwMode="auto">
          <a:xfrm>
            <a:off x="1981200" y="990600"/>
            <a:ext cx="77724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indent="176213">
              <a:lnSpc>
                <a:spcPct val="120000"/>
              </a:lnSpc>
              <a:spcBef>
                <a:spcPct val="40000"/>
              </a:spcBef>
              <a:buClr>
                <a:schemeClr val="accent2"/>
              </a:buClr>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marL="0" marR="0" lvl="0" indent="176213" algn="ctr" defTabSz="914400" eaLnBrk="1" fontAlgn="auto" latinLnBrk="0" hangingPunct="1">
              <a:lnSpc>
                <a:spcPct val="100000"/>
              </a:lnSpc>
              <a:spcBef>
                <a:spcPct val="0"/>
              </a:spcBef>
              <a:spcAft>
                <a:spcPts val="0"/>
              </a:spcAft>
              <a:buClrTx/>
              <a:buSzTx/>
              <a:buFontTx/>
              <a:buNone/>
              <a:tabLst/>
              <a:defRPr/>
            </a:pPr>
            <a:r>
              <a:rPr kumimoji="0" lang="zh-CN" altLang="en-US" sz="32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知识图谱与搜索技术</a:t>
            </a:r>
          </a:p>
        </p:txBody>
      </p:sp>
      <p:sp>
        <p:nvSpPr>
          <p:cNvPr id="5" name="文本框 4">
            <a:extLst>
              <a:ext uri="{FF2B5EF4-FFF2-40B4-BE49-F238E27FC236}">
                <a16:creationId xmlns:a16="http://schemas.microsoft.com/office/drawing/2014/main" id="{563428D0-6CE0-9734-AC82-D2C72E6F1125}"/>
              </a:ext>
            </a:extLst>
          </p:cNvPr>
          <p:cNvSpPr txBox="1"/>
          <p:nvPr/>
        </p:nvSpPr>
        <p:spPr>
          <a:xfrm>
            <a:off x="9221002" y="4928135"/>
            <a:ext cx="2473693"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rPr>
              <a:t>汤达荣</a:t>
            </a:r>
            <a:endParaRPr kumimoji="0" lang="en-US" altLang="zh-CN" sz="18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fld id="{AD4928D6-93D8-44FA-B40A-547F688EEC26}" type="datetime1">
              <a:rPr kumimoji="0" lang="zh-CN" altLang="zh-CN" sz="1800" b="0" i="0" u="none" strike="noStrike" kern="0" cap="none" spc="0" normalizeH="0" baseline="0" noProof="0" smtClean="0">
                <a:ln>
                  <a:noFill/>
                </a:ln>
                <a:solidFill>
                  <a:sysClr val="windowText" lastClr="000000"/>
                </a:solidFill>
                <a:effectLst/>
                <a:uLnTx/>
                <a:uFillTx/>
              </a:rPr>
              <a:pPr marL="0" marR="0" lvl="0" indent="0" algn="ctr" defTabSz="914400" eaLnBrk="1" fontAlgn="auto" latinLnBrk="0" hangingPunct="1">
                <a:lnSpc>
                  <a:spcPct val="100000"/>
                </a:lnSpc>
                <a:spcBef>
                  <a:spcPts val="0"/>
                </a:spcBef>
                <a:spcAft>
                  <a:spcPts val="0"/>
                </a:spcAft>
                <a:buClrTx/>
                <a:buSzTx/>
                <a:buFontTx/>
                <a:buNone/>
                <a:tabLst/>
                <a:defRPr/>
              </a:pPr>
              <a:t>2024/9/9</a:t>
            </a:fld>
            <a:endParaRPr kumimoji="0" lang="en-US" altLang="zh-CN" sz="18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tdr1991@outlook.com</a:t>
            </a:r>
          </a:p>
        </p:txBody>
      </p:sp>
      <p:sp>
        <p:nvSpPr>
          <p:cNvPr id="9" name="文本框 8">
            <a:extLst>
              <a:ext uri="{FF2B5EF4-FFF2-40B4-BE49-F238E27FC236}">
                <a16:creationId xmlns:a16="http://schemas.microsoft.com/office/drawing/2014/main" id="{267A42CB-9F80-59FC-0071-C92842C454A4}"/>
              </a:ext>
            </a:extLst>
          </p:cNvPr>
          <p:cNvSpPr txBox="1"/>
          <p:nvPr/>
        </p:nvSpPr>
        <p:spPr>
          <a:xfrm>
            <a:off x="4255631" y="0"/>
            <a:ext cx="6165272"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ysClr val="windowText" lastClr="000000"/>
                </a:solidFill>
                <a:effectLst/>
                <a:uLnTx/>
                <a:uFillTx/>
              </a:rPr>
              <a:t>人工智能导论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10</a:t>
            </a:fld>
            <a:endParaRPr lang="zh-CN" altLang="en-US" dirty="0"/>
          </a:p>
        </p:txBody>
      </p:sp>
      <p:sp>
        <p:nvSpPr>
          <p:cNvPr id="3" name="Text Placeholder 2"/>
          <p:cNvSpPr>
            <a:spLocks noGrp="1"/>
          </p:cNvSpPr>
          <p:nvPr>
            <p:ph type="body" sz="quarter" idx="14"/>
          </p:nvPr>
        </p:nvSpPr>
        <p:spPr/>
        <p:txBody>
          <a:bodyPr/>
          <a:lstStyle/>
          <a:p>
            <a:r>
              <a:rPr lang="en-US" dirty="0" err="1"/>
              <a:t>状态空间表示法</a:t>
            </a:r>
            <a:endParaRPr lang="en-US" dirty="0"/>
          </a:p>
        </p:txBody>
      </p:sp>
      <p:sp>
        <p:nvSpPr>
          <p:cNvPr id="4" name="Rectangle 3"/>
          <p:cNvSpPr/>
          <p:nvPr/>
        </p:nvSpPr>
        <p:spPr>
          <a:xfrm>
            <a:off x="124691" y="4674521"/>
            <a:ext cx="11345411" cy="1689052"/>
          </a:xfrm>
          <a:prstGeom prst="rect">
            <a:avLst/>
          </a:prstGeom>
        </p:spPr>
        <p:txBody>
          <a:bodyPr wrap="square">
            <a:spAutoFit/>
          </a:bodyPr>
          <a:lstStyle/>
          <a:p>
            <a:pPr>
              <a:lnSpc>
                <a:spcPct val="150000"/>
              </a:lnSpc>
            </a:pPr>
            <a:r>
              <a:rPr lang="zh-CN" altLang="en-US" sz="2400" b="1" dirty="0">
                <a:solidFill>
                  <a:srgbClr val="44546A"/>
                </a:solidFill>
                <a:latin typeface="+mn-ea"/>
              </a:rPr>
              <a:t>状态空间（</a:t>
            </a:r>
            <a:r>
              <a:rPr lang="en-US" altLang="zh-CN" sz="2400" b="1" dirty="0">
                <a:solidFill>
                  <a:srgbClr val="44546A"/>
                </a:solidFill>
                <a:latin typeface="+mn-ea"/>
              </a:rPr>
              <a:t>state</a:t>
            </a:r>
            <a:r>
              <a:rPr lang="zh-CN" altLang="en-US" sz="2400" b="1" dirty="0">
                <a:solidFill>
                  <a:srgbClr val="44546A"/>
                </a:solidFill>
                <a:latin typeface="+mn-ea"/>
              </a:rPr>
              <a:t> </a:t>
            </a:r>
            <a:r>
              <a:rPr lang="en-US" altLang="zh-CN" sz="2400" b="1" dirty="0">
                <a:solidFill>
                  <a:srgbClr val="44546A"/>
                </a:solidFill>
                <a:latin typeface="+mn-ea"/>
              </a:rPr>
              <a:t>space</a:t>
            </a:r>
            <a:r>
              <a:rPr lang="zh-CN" altLang="en-US" sz="2400" b="1" dirty="0">
                <a:solidFill>
                  <a:srgbClr val="44546A"/>
                </a:solidFill>
                <a:latin typeface="+mn-ea"/>
              </a:rPr>
              <a:t>）利用状态变量和操作符号表示系统或者问题的有关知识的符号体系。状态空间可以用一个四元组表示：</a:t>
            </a:r>
            <a:endParaRPr lang="en-US" altLang="zh-CN" sz="2400" b="1" dirty="0">
              <a:solidFill>
                <a:srgbClr val="44546A"/>
              </a:solidFill>
              <a:latin typeface="+mn-ea"/>
            </a:endParaRPr>
          </a:p>
          <a:p>
            <a:pPr algn="ctr">
              <a:lnSpc>
                <a:spcPct val="150000"/>
              </a:lnSpc>
            </a:pPr>
            <a:r>
              <a:rPr lang="zh-CN" altLang="en-US" sz="2400" b="1" dirty="0">
                <a:solidFill>
                  <a:srgbClr val="44546A"/>
                </a:solidFill>
                <a:latin typeface="+mn-ea"/>
                <a:sym typeface="Wingdings" panose="05000000000000000000" pitchFamily="2" charset="2"/>
              </a:rPr>
              <a:t>（状态集合 </a:t>
            </a:r>
            <a:r>
              <a:rPr lang="en-US" altLang="zh-CN" sz="2400" b="1" dirty="0">
                <a:solidFill>
                  <a:srgbClr val="44546A"/>
                </a:solidFill>
                <a:latin typeface="+mn-ea"/>
                <a:sym typeface="Wingdings" panose="05000000000000000000" pitchFamily="2" charset="2"/>
              </a:rPr>
              <a:t>S</a:t>
            </a:r>
            <a:r>
              <a:rPr lang="zh-CN" altLang="en-US" sz="2400" b="1" dirty="0">
                <a:solidFill>
                  <a:srgbClr val="44546A"/>
                </a:solidFill>
                <a:latin typeface="+mn-ea"/>
                <a:sym typeface="Wingdings" panose="05000000000000000000" pitchFamily="2" charset="2"/>
              </a:rPr>
              <a:t>，操作算子集合</a:t>
            </a:r>
            <a:r>
              <a:rPr lang="en-US" altLang="zh-CN" sz="2400" b="1" dirty="0">
                <a:solidFill>
                  <a:srgbClr val="44546A"/>
                </a:solidFill>
                <a:latin typeface="+mn-ea"/>
                <a:sym typeface="Wingdings" panose="05000000000000000000" pitchFamily="2" charset="2"/>
              </a:rPr>
              <a:t>O</a:t>
            </a:r>
            <a:r>
              <a:rPr lang="zh-CN" altLang="en-US" sz="2400" b="1" dirty="0">
                <a:solidFill>
                  <a:srgbClr val="44546A"/>
                </a:solidFill>
                <a:latin typeface="+mn-ea"/>
                <a:sym typeface="Wingdings" panose="05000000000000000000" pitchFamily="2" charset="2"/>
              </a:rPr>
              <a:t>，初始状态</a:t>
            </a:r>
            <a:r>
              <a:rPr lang="en-US" altLang="zh-CN" sz="2400" b="1" dirty="0">
                <a:solidFill>
                  <a:srgbClr val="44546A"/>
                </a:solidFill>
                <a:latin typeface="+mn-ea"/>
                <a:sym typeface="Wingdings" panose="05000000000000000000" pitchFamily="2" charset="2"/>
              </a:rPr>
              <a:t>S</a:t>
            </a:r>
            <a:r>
              <a:rPr lang="en-US" altLang="zh-CN" sz="2400" b="1" baseline="-25000" dirty="0">
                <a:solidFill>
                  <a:srgbClr val="44546A"/>
                </a:solidFill>
                <a:latin typeface="+mn-ea"/>
                <a:sym typeface="Wingdings" panose="05000000000000000000" pitchFamily="2" charset="2"/>
              </a:rPr>
              <a:t>0</a:t>
            </a:r>
            <a:r>
              <a:rPr lang="zh-CN" altLang="en-US" sz="2400" b="1" dirty="0">
                <a:solidFill>
                  <a:srgbClr val="44546A"/>
                </a:solidFill>
                <a:latin typeface="+mn-ea"/>
                <a:sym typeface="Wingdings" panose="05000000000000000000" pitchFamily="2" charset="2"/>
              </a:rPr>
              <a:t>，目标状态</a:t>
            </a:r>
            <a:r>
              <a:rPr lang="en-US" altLang="zh-CN" sz="2400" b="1" dirty="0">
                <a:solidFill>
                  <a:srgbClr val="44546A"/>
                </a:solidFill>
                <a:latin typeface="+mn-ea"/>
                <a:sym typeface="Wingdings" panose="05000000000000000000" pitchFamily="2" charset="2"/>
              </a:rPr>
              <a:t>G</a:t>
            </a:r>
            <a:r>
              <a:rPr lang="zh-CN" altLang="en-US" sz="2400" b="1" dirty="0">
                <a:solidFill>
                  <a:srgbClr val="44546A"/>
                </a:solidFill>
                <a:latin typeface="+mn-ea"/>
                <a:sym typeface="Wingdings" panose="05000000000000000000" pitchFamily="2" charset="2"/>
              </a:rPr>
              <a:t>）</a:t>
            </a:r>
            <a:endParaRPr lang="en-US" altLang="zh-CN" sz="2400" b="1" dirty="0">
              <a:solidFill>
                <a:srgbClr val="44546A"/>
              </a:solidFill>
              <a:latin typeface="+mn-ea"/>
              <a:sym typeface="Wingdings" panose="05000000000000000000" pitchFamily="2" charset="2"/>
            </a:endParaRPr>
          </a:p>
        </p:txBody>
      </p:sp>
      <p:grpSp>
        <p:nvGrpSpPr>
          <p:cNvPr id="9" name="Group 8"/>
          <p:cNvGrpSpPr/>
          <p:nvPr/>
        </p:nvGrpSpPr>
        <p:grpSpPr>
          <a:xfrm>
            <a:off x="0" y="1048425"/>
            <a:ext cx="12192000" cy="3614878"/>
            <a:chOff x="0" y="2261798"/>
            <a:chExt cx="12192000" cy="361487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1798"/>
              <a:ext cx="12192000" cy="233440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26926"/>
              <a:ext cx="12192000" cy="1349750"/>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11</a:t>
            </a:fld>
            <a:endParaRPr lang="zh-CN" altLang="en-US" dirty="0"/>
          </a:p>
        </p:txBody>
      </p:sp>
      <p:sp>
        <p:nvSpPr>
          <p:cNvPr id="3" name="Text Placeholder 2"/>
          <p:cNvSpPr>
            <a:spLocks noGrp="1"/>
          </p:cNvSpPr>
          <p:nvPr>
            <p:ph type="body" sz="quarter" idx="14"/>
          </p:nvPr>
        </p:nvSpPr>
        <p:spPr/>
        <p:txBody>
          <a:bodyPr/>
          <a:lstStyle/>
          <a:p>
            <a:r>
              <a:rPr lang="en-US" dirty="0" err="1"/>
              <a:t>状态空间表示法示例</a:t>
            </a:r>
            <a:endParaRPr lang="en-US" dirty="0"/>
          </a:p>
        </p:txBody>
      </p:sp>
      <p:sp>
        <p:nvSpPr>
          <p:cNvPr id="6" name="Rectangle 5"/>
          <p:cNvSpPr/>
          <p:nvPr/>
        </p:nvSpPr>
        <p:spPr>
          <a:xfrm>
            <a:off x="387477" y="818177"/>
            <a:ext cx="11345411" cy="581057"/>
          </a:xfrm>
          <a:prstGeom prst="rect">
            <a:avLst/>
          </a:prstGeom>
        </p:spPr>
        <p:txBody>
          <a:bodyPr wrap="square">
            <a:spAutoFit/>
          </a:bodyPr>
          <a:lstStyle/>
          <a:p>
            <a:pPr>
              <a:lnSpc>
                <a:spcPct val="150000"/>
              </a:lnSpc>
            </a:pPr>
            <a:r>
              <a:rPr lang="zh-CN" altLang="en-US" sz="2400" b="1" dirty="0">
                <a:solidFill>
                  <a:srgbClr val="44546A"/>
                </a:solidFill>
                <a:latin typeface="+mn-ea"/>
              </a:rPr>
              <a:t>十五数码问题</a:t>
            </a:r>
            <a:endParaRPr lang="en-US" sz="2400" dirty="0">
              <a:solidFill>
                <a:srgbClr val="44546A"/>
              </a:solidFill>
              <a:latin typeface="+mn-ea"/>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095" y="2206048"/>
            <a:ext cx="4687301" cy="244590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396" y="1049324"/>
            <a:ext cx="7303595" cy="4832228"/>
          </a:xfrm>
          <a:prstGeom prst="rect">
            <a:avLst/>
          </a:prstGeom>
        </p:spPr>
      </p:pic>
      <p:sp>
        <p:nvSpPr>
          <p:cNvPr id="13" name="TextBox 12"/>
          <p:cNvSpPr txBox="1"/>
          <p:nvPr/>
        </p:nvSpPr>
        <p:spPr>
          <a:xfrm>
            <a:off x="6982691" y="5888180"/>
            <a:ext cx="3185487" cy="369332"/>
          </a:xfrm>
          <a:prstGeom prst="rect">
            <a:avLst/>
          </a:prstGeom>
          <a:noFill/>
        </p:spPr>
        <p:txBody>
          <a:bodyPr wrap="none" rtlCol="0">
            <a:spAutoFit/>
          </a:bodyPr>
          <a:lstStyle/>
          <a:p>
            <a:r>
              <a:rPr lang="zh-TW" altLang="en-US" b="1" dirty="0">
                <a:solidFill>
                  <a:srgbClr val="44546A"/>
                </a:solidFill>
              </a:rPr>
              <a:t>﻿十五数码难题部分状态空间图</a:t>
            </a:r>
            <a:endParaRPr lang="en-US" b="1" dirty="0">
              <a:solidFill>
                <a:srgbClr val="44546A"/>
              </a:solidFill>
            </a:endParaRPr>
          </a:p>
        </p:txBody>
      </p:sp>
      <p:sp>
        <p:nvSpPr>
          <p:cNvPr id="14" name="TextBox 13"/>
          <p:cNvSpPr txBox="1"/>
          <p:nvPr/>
        </p:nvSpPr>
        <p:spPr>
          <a:xfrm>
            <a:off x="387477" y="4897420"/>
            <a:ext cx="2723823" cy="369332"/>
          </a:xfrm>
          <a:prstGeom prst="rect">
            <a:avLst/>
          </a:prstGeom>
          <a:noFill/>
        </p:spPr>
        <p:txBody>
          <a:bodyPr wrap="none" rtlCol="0">
            <a:spAutoFit/>
          </a:bodyPr>
          <a:lstStyle/>
          <a:p>
            <a:r>
              <a:rPr lang="zh-TW" altLang="en-US" b="1" dirty="0">
                <a:solidFill>
                  <a:srgbClr val="44546A"/>
                </a:solidFill>
              </a:rPr>
              <a:t>算子</a:t>
            </a:r>
            <a:r>
              <a:rPr lang="zh-CN" altLang="en-US" b="1" dirty="0">
                <a:solidFill>
                  <a:srgbClr val="44546A"/>
                </a:solidFill>
              </a:rPr>
              <a:t>：移动棋子到空白处</a:t>
            </a:r>
            <a:endParaRPr lang="en-US" b="1" dirty="0">
              <a:solidFill>
                <a:srgbClr val="44546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12</a:t>
            </a:fld>
            <a:endParaRPr lang="zh-CN" altLang="en-US" dirty="0"/>
          </a:p>
        </p:txBody>
      </p:sp>
      <p:sp>
        <p:nvSpPr>
          <p:cNvPr id="3" name="Text Placeholder 2"/>
          <p:cNvSpPr>
            <a:spLocks noGrp="1"/>
          </p:cNvSpPr>
          <p:nvPr>
            <p:ph type="body" sz="quarter" idx="14"/>
          </p:nvPr>
        </p:nvSpPr>
        <p:spPr/>
        <p:txBody>
          <a:bodyPr/>
          <a:lstStyle/>
          <a:p>
            <a:r>
              <a:rPr lang="en-US" dirty="0" err="1"/>
              <a:t>状态空间的图描述</a:t>
            </a:r>
            <a:endParaRPr lang="en-US" dirty="0"/>
          </a:p>
        </p:txBody>
      </p:sp>
      <p:sp>
        <p:nvSpPr>
          <p:cNvPr id="6" name="Rectangle 5"/>
          <p:cNvSpPr/>
          <p:nvPr/>
        </p:nvSpPr>
        <p:spPr>
          <a:xfrm>
            <a:off x="387477" y="818177"/>
            <a:ext cx="11345411" cy="581057"/>
          </a:xfrm>
          <a:prstGeom prst="rect">
            <a:avLst/>
          </a:prstGeom>
        </p:spPr>
        <p:txBody>
          <a:bodyPr wrap="square">
            <a:spAutoFit/>
          </a:bodyPr>
          <a:lstStyle/>
          <a:p>
            <a:pPr>
              <a:lnSpc>
                <a:spcPct val="150000"/>
              </a:lnSpc>
            </a:pPr>
            <a:r>
              <a:rPr lang="zh-CN" altLang="en-US" sz="2400" b="1" dirty="0">
                <a:solidFill>
                  <a:srgbClr val="44546A"/>
                </a:solidFill>
                <a:latin typeface="+mn-ea"/>
              </a:rPr>
              <a:t>旅行商问题（</a:t>
            </a:r>
            <a:r>
              <a:rPr lang="en-US" altLang="zh-CN" sz="2400" b="1" dirty="0">
                <a:solidFill>
                  <a:srgbClr val="44546A"/>
                </a:solidFill>
                <a:latin typeface="+mn-ea"/>
              </a:rPr>
              <a:t>Traveling</a:t>
            </a:r>
            <a:r>
              <a:rPr lang="zh-CN" altLang="en-US" sz="2400" b="1" dirty="0">
                <a:solidFill>
                  <a:srgbClr val="44546A"/>
                </a:solidFill>
                <a:latin typeface="+mn-ea"/>
              </a:rPr>
              <a:t> </a:t>
            </a:r>
            <a:r>
              <a:rPr lang="en-US" altLang="zh-CN" sz="2400" b="1" dirty="0">
                <a:solidFill>
                  <a:srgbClr val="44546A"/>
                </a:solidFill>
                <a:latin typeface="+mn-ea"/>
              </a:rPr>
              <a:t>salesman</a:t>
            </a:r>
            <a:r>
              <a:rPr lang="zh-CN" altLang="en-US" sz="2400" b="1" dirty="0">
                <a:solidFill>
                  <a:srgbClr val="44546A"/>
                </a:solidFill>
                <a:latin typeface="+mn-ea"/>
              </a:rPr>
              <a:t> </a:t>
            </a:r>
            <a:r>
              <a:rPr lang="en-US" altLang="zh-CN" sz="2400" b="1" dirty="0">
                <a:solidFill>
                  <a:srgbClr val="44546A"/>
                </a:solidFill>
                <a:latin typeface="+mn-ea"/>
              </a:rPr>
              <a:t>problem</a:t>
            </a:r>
            <a:r>
              <a:rPr lang="zh-CN" altLang="en-US" sz="2400" b="1" dirty="0">
                <a:solidFill>
                  <a:srgbClr val="44546A"/>
                </a:solidFill>
                <a:latin typeface="+mn-ea"/>
              </a:rPr>
              <a:t>，</a:t>
            </a:r>
            <a:r>
              <a:rPr lang="en-US" altLang="zh-CN" sz="2400" b="1" dirty="0">
                <a:solidFill>
                  <a:srgbClr val="44546A"/>
                </a:solidFill>
                <a:latin typeface="+mn-ea"/>
              </a:rPr>
              <a:t>TSP</a:t>
            </a:r>
            <a:r>
              <a:rPr lang="zh-CN" altLang="en-US" sz="2400" b="1" dirty="0">
                <a:solidFill>
                  <a:srgbClr val="44546A"/>
                </a:solidFill>
                <a:latin typeface="+mn-ea"/>
              </a:rPr>
              <a:t>）</a:t>
            </a:r>
            <a:endParaRPr lang="en-US" sz="2400" dirty="0">
              <a:solidFill>
                <a:srgbClr val="44546A"/>
              </a:solidFill>
              <a:latin typeface="+mn-ea"/>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31415"/>
            <a:ext cx="5900032" cy="229927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182" y="1990049"/>
            <a:ext cx="6071599" cy="3767963"/>
          </a:xfrm>
          <a:prstGeom prst="rect">
            <a:avLst/>
          </a:prstGeom>
        </p:spPr>
      </p:pic>
      <p:sp>
        <p:nvSpPr>
          <p:cNvPr id="10" name="Rectangle 9"/>
          <p:cNvSpPr/>
          <p:nvPr/>
        </p:nvSpPr>
        <p:spPr>
          <a:xfrm>
            <a:off x="7801571" y="5749294"/>
            <a:ext cx="2866429" cy="581057"/>
          </a:xfrm>
          <a:prstGeom prst="rect">
            <a:avLst/>
          </a:prstGeom>
        </p:spPr>
        <p:txBody>
          <a:bodyPr wrap="square">
            <a:spAutoFit/>
          </a:bodyPr>
          <a:lstStyle/>
          <a:p>
            <a:pPr>
              <a:lnSpc>
                <a:spcPct val="150000"/>
              </a:lnSpc>
            </a:pPr>
            <a:r>
              <a:rPr lang="zh-CN" altLang="en-US" sz="2400" b="1" dirty="0">
                <a:solidFill>
                  <a:srgbClr val="44546A"/>
                </a:solidFill>
                <a:latin typeface="+mn-ea"/>
              </a:rPr>
              <a:t>状态空间有向图</a:t>
            </a:r>
            <a:endParaRPr lang="en-US" sz="2400" dirty="0">
              <a:solidFill>
                <a:srgbClr val="44546A"/>
              </a:solidFill>
              <a:latin typeface="+mn-ea"/>
            </a:endParaRPr>
          </a:p>
        </p:txBody>
      </p:sp>
      <p:sp>
        <p:nvSpPr>
          <p:cNvPr id="11" name="Rectangle 10"/>
          <p:cNvSpPr/>
          <p:nvPr/>
        </p:nvSpPr>
        <p:spPr>
          <a:xfrm>
            <a:off x="2051502" y="4726396"/>
            <a:ext cx="1797027" cy="581057"/>
          </a:xfrm>
          <a:prstGeom prst="rect">
            <a:avLst/>
          </a:prstGeom>
        </p:spPr>
        <p:txBody>
          <a:bodyPr wrap="square">
            <a:spAutoFit/>
          </a:bodyPr>
          <a:lstStyle/>
          <a:p>
            <a:pPr>
              <a:lnSpc>
                <a:spcPct val="150000"/>
              </a:lnSpc>
            </a:pPr>
            <a:r>
              <a:rPr lang="en-US" altLang="zh-CN" sz="2400" b="1" dirty="0">
                <a:solidFill>
                  <a:srgbClr val="44546A"/>
                </a:solidFill>
                <a:latin typeface="+mn-ea"/>
              </a:rPr>
              <a:t>TSP</a:t>
            </a:r>
            <a:r>
              <a:rPr lang="zh-CN" altLang="en-US" sz="2400" b="1" dirty="0">
                <a:solidFill>
                  <a:srgbClr val="44546A"/>
                </a:solidFill>
                <a:latin typeface="+mn-ea"/>
              </a:rPr>
              <a:t>问题</a:t>
            </a:r>
            <a:endParaRPr lang="en-US" sz="2400" dirty="0">
              <a:solidFill>
                <a:srgbClr val="44546A"/>
              </a:solidFill>
              <a:latin typeface="+mn-ea"/>
            </a:endParaRPr>
          </a:p>
        </p:txBody>
      </p:sp>
      <p:sp>
        <p:nvSpPr>
          <p:cNvPr id="7" name="文本框 6">
            <a:extLst>
              <a:ext uri="{FF2B5EF4-FFF2-40B4-BE49-F238E27FC236}">
                <a16:creationId xmlns:a16="http://schemas.microsoft.com/office/drawing/2014/main" id="{8037A4F7-FC1A-3387-EEFE-454C5704435D}"/>
              </a:ext>
            </a:extLst>
          </p:cNvPr>
          <p:cNvSpPr txBox="1"/>
          <p:nvPr/>
        </p:nvSpPr>
        <p:spPr>
          <a:xfrm>
            <a:off x="655923" y="5943862"/>
            <a:ext cx="6596932" cy="646331"/>
          </a:xfrm>
          <a:prstGeom prst="rect">
            <a:avLst/>
          </a:prstGeom>
          <a:noFill/>
        </p:spPr>
        <p:txBody>
          <a:bodyPr wrap="square">
            <a:spAutoFit/>
          </a:bodyPr>
          <a:lstStyle/>
          <a:p>
            <a:r>
              <a:rPr lang="en-US" altLang="zh-CN" dirty="0"/>
              <a:t>https://www.hello-algo.com/chapter_backtracking/backtracking_algorithm/#1311</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6363742" y="1322839"/>
            <a:ext cx="50907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44546A"/>
                </a:solidFill>
              </a:rPr>
              <a:t>知识表示</a:t>
            </a:r>
          </a:p>
        </p:txBody>
      </p:sp>
      <p:grpSp>
        <p:nvGrpSpPr>
          <p:cNvPr id="75" name="组合 74"/>
          <p:cNvGrpSpPr/>
          <p:nvPr/>
        </p:nvGrpSpPr>
        <p:grpSpPr>
          <a:xfrm>
            <a:off x="5433467" y="1322839"/>
            <a:ext cx="720000" cy="720000"/>
            <a:chOff x="5412150" y="1180600"/>
            <a:chExt cx="720000" cy="720000"/>
          </a:xfrm>
        </p:grpSpPr>
        <p:sp>
          <p:nvSpPr>
            <p:cNvPr id="61" name="矩形 60"/>
            <p:cNvSpPr/>
            <p:nvPr/>
          </p:nvSpPr>
          <p:spPr>
            <a:xfrm>
              <a:off x="5412150" y="1180600"/>
              <a:ext cx="720000" cy="720000"/>
            </a:xfrm>
            <a:prstGeom prst="rect">
              <a:avLst/>
            </a:prstGeom>
            <a:solidFill>
              <a:srgbClr val="4454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433467" y="2402839"/>
            <a:ext cx="720000" cy="720000"/>
            <a:chOff x="5412150" y="2260600"/>
            <a:chExt cx="720000" cy="720000"/>
          </a:xfrm>
        </p:grpSpPr>
        <p:sp>
          <p:nvSpPr>
            <p:cNvPr id="58" name="矩形 57"/>
            <p:cNvSpPr/>
            <p:nvPr/>
          </p:nvSpPr>
          <p:spPr>
            <a:xfrm>
              <a:off x="5412150" y="2260600"/>
              <a:ext cx="720000" cy="720000"/>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363742" y="2402839"/>
            <a:ext cx="50907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知识图谱</a:t>
            </a:r>
          </a:p>
        </p:txBody>
      </p:sp>
      <p:sp>
        <p:nvSpPr>
          <p:cNvPr id="24" name="文本框 23"/>
          <p:cNvSpPr txBox="1"/>
          <p:nvPr/>
        </p:nvSpPr>
        <p:spPr>
          <a:xfrm>
            <a:off x="737508" y="2713335"/>
            <a:ext cx="3256641" cy="923330"/>
          </a:xfrm>
          <a:prstGeom prst="rect">
            <a:avLst/>
          </a:prstGeom>
          <a:noFill/>
        </p:spPr>
        <p:txBody>
          <a:bodyPr wrap="square" rtlCol="0">
            <a:spAutoFit/>
          </a:bodyPr>
          <a:lstStyle/>
          <a:p>
            <a:pPr algn="ctr"/>
            <a:r>
              <a:rPr lang="zh-CN" altLang="en-US" sz="5400" b="1" dirty="0">
                <a:solidFill>
                  <a:schemeClr val="accent1"/>
                </a:solidFill>
              </a:rPr>
              <a:t>提纲</a:t>
            </a:r>
          </a:p>
        </p:txBody>
      </p:sp>
      <p:grpSp>
        <p:nvGrpSpPr>
          <p:cNvPr id="15" name="组合 73"/>
          <p:cNvGrpSpPr/>
          <p:nvPr/>
        </p:nvGrpSpPr>
        <p:grpSpPr>
          <a:xfrm>
            <a:off x="5433467" y="3519753"/>
            <a:ext cx="720000" cy="720000"/>
            <a:chOff x="5412150" y="2260600"/>
            <a:chExt cx="720000" cy="720000"/>
          </a:xfrm>
        </p:grpSpPr>
        <p:sp>
          <p:nvSpPr>
            <p:cNvPr id="16" name="矩形 57"/>
            <p:cNvSpPr/>
            <p:nvPr/>
          </p:nvSpPr>
          <p:spPr>
            <a:xfrm>
              <a:off x="5412150" y="2260600"/>
              <a:ext cx="720000" cy="720000"/>
            </a:xfrm>
            <a:prstGeom prst="rect">
              <a:avLst/>
            </a:prstGeom>
            <a:solidFill>
              <a:srgbClr val="4454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69"/>
          <p:cNvSpPr/>
          <p:nvPr/>
        </p:nvSpPr>
        <p:spPr>
          <a:xfrm>
            <a:off x="6363742" y="3519753"/>
            <a:ext cx="50907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44546A"/>
                </a:solidFill>
              </a:rPr>
              <a:t>搜索技术</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14</a:t>
            </a:fld>
            <a:endParaRPr lang="zh-CN" altLang="en-US" dirty="0"/>
          </a:p>
        </p:txBody>
      </p:sp>
      <p:sp>
        <p:nvSpPr>
          <p:cNvPr id="3" name="Text Placeholder 2"/>
          <p:cNvSpPr>
            <a:spLocks noGrp="1"/>
          </p:cNvSpPr>
          <p:nvPr>
            <p:ph type="body" sz="quarter" idx="14"/>
          </p:nvPr>
        </p:nvSpPr>
        <p:spPr/>
        <p:txBody>
          <a:bodyPr/>
          <a:lstStyle/>
          <a:p>
            <a:r>
              <a:rPr lang="en-US" dirty="0" err="1"/>
              <a:t>知识图谱的定义</a:t>
            </a:r>
            <a:endParaRPr lang="en-US" dirty="0"/>
          </a:p>
        </p:txBody>
      </p:sp>
      <p:sp>
        <p:nvSpPr>
          <p:cNvPr id="6" name="Rectangle 5"/>
          <p:cNvSpPr/>
          <p:nvPr/>
        </p:nvSpPr>
        <p:spPr>
          <a:xfrm>
            <a:off x="387477" y="818177"/>
            <a:ext cx="11499723" cy="1607556"/>
          </a:xfrm>
          <a:prstGeom prst="rect">
            <a:avLst/>
          </a:prstGeom>
        </p:spPr>
        <p:txBody>
          <a:bodyPr wrap="square">
            <a:spAutoFit/>
          </a:bodyPr>
          <a:lstStyle/>
          <a:p>
            <a:pPr>
              <a:lnSpc>
                <a:spcPct val="150000"/>
              </a:lnSpc>
            </a:pPr>
            <a:r>
              <a:rPr lang="zh-CN" altLang="en-US" sz="2400" b="1" dirty="0">
                <a:solidFill>
                  <a:srgbClr val="44546A"/>
                </a:solidFill>
                <a:latin typeface="+mn-ea"/>
              </a:rPr>
              <a:t>﻿知识图谱旨在描述现实世界中存在的实体以及实体之间的关系。</a:t>
            </a:r>
            <a:endParaRPr lang="en-US" altLang="zh-CN" sz="2400" b="1" dirty="0">
              <a:solidFill>
                <a:srgbClr val="44546A"/>
              </a:solidFill>
              <a:latin typeface="+mn-ea"/>
            </a:endParaRPr>
          </a:p>
          <a:p>
            <a:pPr>
              <a:lnSpc>
                <a:spcPct val="150000"/>
              </a:lnSpc>
            </a:pPr>
            <a:r>
              <a:rPr lang="zh-TW" altLang="en-US" sz="2400" dirty="0">
                <a:solidFill>
                  <a:srgbClr val="44546A"/>
                </a:solidFill>
                <a:latin typeface="+mn-ea"/>
              </a:rPr>
              <a:t>﻿</a:t>
            </a:r>
            <a:r>
              <a:rPr lang="zh-TW" altLang="en-US" sz="2000" dirty="0">
                <a:solidFill>
                  <a:srgbClr val="44546A"/>
                </a:solidFill>
                <a:latin typeface="+mn-ea"/>
              </a:rPr>
              <a:t>知识图谱于 </a:t>
            </a:r>
            <a:r>
              <a:rPr lang="en-US" altLang="zh-TW" sz="2000" dirty="0">
                <a:solidFill>
                  <a:srgbClr val="44546A"/>
                </a:solidFill>
                <a:latin typeface="+mn-ea"/>
              </a:rPr>
              <a:t>2012 </a:t>
            </a:r>
            <a:r>
              <a:rPr lang="zh-TW" altLang="en-US" sz="2000" dirty="0">
                <a:solidFill>
                  <a:srgbClr val="44546A"/>
                </a:solidFill>
                <a:latin typeface="+mn-ea"/>
              </a:rPr>
              <a:t>年 由 </a:t>
            </a:r>
            <a:r>
              <a:rPr lang="en-US" sz="2000" dirty="0">
                <a:solidFill>
                  <a:srgbClr val="44546A"/>
                </a:solidFill>
                <a:latin typeface="+mn-ea"/>
              </a:rPr>
              <a:t>Google </a:t>
            </a:r>
            <a:r>
              <a:rPr lang="zh-TW" altLang="en-US" sz="2000" dirty="0">
                <a:solidFill>
                  <a:srgbClr val="44546A"/>
                </a:solidFill>
                <a:latin typeface="+mn-ea"/>
              </a:rPr>
              <a:t>正式提出，其初衷是</a:t>
            </a:r>
            <a:r>
              <a:rPr lang="zh-TW" altLang="en-US" sz="2000" b="1" dirty="0">
                <a:solidFill>
                  <a:srgbClr val="44546A"/>
                </a:solidFill>
                <a:latin typeface="+mn-ea"/>
              </a:rPr>
              <a:t>利用网络多源数据构建的知识库来增强语义搜索</a:t>
            </a:r>
            <a:r>
              <a:rPr lang="zh-CN" altLang="en-US" sz="2000" b="1" dirty="0">
                <a:solidFill>
                  <a:srgbClr val="44546A"/>
                </a:solidFill>
                <a:latin typeface="+mn-ea"/>
              </a:rPr>
              <a:t>，提升搜索质量和体验</a:t>
            </a:r>
            <a:r>
              <a:rPr lang="zh-CN" altLang="en-US" sz="2000" dirty="0">
                <a:solidFill>
                  <a:srgbClr val="44546A"/>
                </a:solidFill>
                <a:latin typeface="+mn-ea"/>
              </a:rPr>
              <a:t>。</a:t>
            </a:r>
            <a:r>
              <a:rPr lang="zh-TW" altLang="en-US" sz="2000" dirty="0">
                <a:solidFill>
                  <a:srgbClr val="44546A"/>
                </a:solidFill>
                <a:latin typeface="+mn-ea"/>
              </a:rPr>
              <a:t>已被广泛应用于智能搜索、智能问答、个性化推荐、内容分发等领域</a:t>
            </a:r>
            <a:r>
              <a:rPr lang="zh-CN" altLang="en-US" sz="2000" dirty="0">
                <a:solidFill>
                  <a:srgbClr val="44546A"/>
                </a:solidFill>
                <a:latin typeface="+mn-ea"/>
              </a:rPr>
              <a:t>。</a:t>
            </a:r>
            <a:endParaRPr lang="en-US" sz="2000" dirty="0">
              <a:solidFill>
                <a:srgbClr val="44546A"/>
              </a:solidFill>
              <a:latin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5120" y="3316030"/>
            <a:ext cx="3843980" cy="1345393"/>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900" y="2507229"/>
            <a:ext cx="6844145" cy="3849832"/>
          </a:xfrm>
          <a:prstGeom prst="rect">
            <a:avLst/>
          </a:prstGeom>
        </p:spPr>
      </p:pic>
      <p:sp>
        <p:nvSpPr>
          <p:cNvPr id="13" name="Rectangle 12"/>
          <p:cNvSpPr/>
          <p:nvPr/>
        </p:nvSpPr>
        <p:spPr>
          <a:xfrm>
            <a:off x="387477" y="6445011"/>
            <a:ext cx="8063796" cy="369332"/>
          </a:xfrm>
          <a:prstGeom prst="rect">
            <a:avLst/>
          </a:prstGeom>
        </p:spPr>
        <p:txBody>
          <a:bodyPr wrap="square">
            <a:spAutoFit/>
          </a:bodyPr>
          <a:lstStyle/>
          <a:p>
            <a:r>
              <a:rPr lang="en-US" dirty="0">
                <a:solidFill>
                  <a:schemeClr val="tx1">
                    <a:lumMod val="50000"/>
                    <a:lumOff val="50000"/>
                  </a:schemeClr>
                </a:solidFill>
              </a:rPr>
              <a:t>Source</a:t>
            </a:r>
            <a:r>
              <a:rPr lang="en-US" altLang="zh-CN" dirty="0">
                <a:solidFill>
                  <a:schemeClr val="tx1">
                    <a:lumMod val="50000"/>
                    <a:lumOff val="50000"/>
                  </a:schemeClr>
                </a:solidFill>
              </a:rPr>
              <a:t>:</a:t>
            </a:r>
            <a:r>
              <a:rPr lang="zh-CN" altLang="en-US" dirty="0">
                <a:solidFill>
                  <a:schemeClr val="tx1">
                    <a:lumMod val="50000"/>
                    <a:lumOff val="50000"/>
                  </a:schemeClr>
                </a:solidFill>
              </a:rPr>
              <a:t> </a:t>
            </a:r>
            <a:r>
              <a:rPr lang="en-US" dirty="0">
                <a:solidFill>
                  <a:schemeClr val="tx1">
                    <a:lumMod val="50000"/>
                    <a:lumOff val="50000"/>
                  </a:schemeClr>
                </a:solidFill>
              </a:rPr>
              <a:t>https://</a:t>
            </a:r>
            <a:r>
              <a:rPr lang="en-US" dirty="0" err="1">
                <a:solidFill>
                  <a:schemeClr val="tx1">
                    <a:lumMod val="50000"/>
                    <a:lumOff val="50000"/>
                  </a:schemeClr>
                </a:solidFill>
              </a:rPr>
              <a:t>yashuseth.files.wordpress.com</a:t>
            </a:r>
            <a:r>
              <a:rPr lang="en-US" dirty="0">
                <a:solidFill>
                  <a:schemeClr val="tx1">
                    <a:lumMod val="50000"/>
                    <a:lumOff val="50000"/>
                  </a:schemeClr>
                </a:solidFill>
              </a:rPr>
              <a:t>/2019/10/knowledge-</a:t>
            </a:r>
            <a:r>
              <a:rPr lang="en-US" dirty="0" err="1">
                <a:solidFill>
                  <a:schemeClr val="tx1">
                    <a:lumMod val="50000"/>
                    <a:lumOff val="50000"/>
                  </a:schemeClr>
                </a:solidFill>
              </a:rPr>
              <a:t>graph.jpg</a:t>
            </a:r>
            <a:endParaRPr lang="en-US" dirty="0">
              <a:solidFill>
                <a:schemeClr val="tx1">
                  <a:lumMod val="50000"/>
                  <a:lumOff val="50000"/>
                </a:schemeClr>
              </a:solidFill>
            </a:endParaRPr>
          </a:p>
        </p:txBody>
      </p:sp>
      <p:sp>
        <p:nvSpPr>
          <p:cNvPr id="14" name="TextBox 13"/>
          <p:cNvSpPr txBox="1"/>
          <p:nvPr/>
        </p:nvSpPr>
        <p:spPr>
          <a:xfrm>
            <a:off x="7735120" y="4731512"/>
            <a:ext cx="4276771" cy="1134413"/>
          </a:xfrm>
          <a:prstGeom prst="rect">
            <a:avLst/>
          </a:prstGeom>
          <a:noFill/>
        </p:spPr>
        <p:txBody>
          <a:bodyPr wrap="square" rtlCol="0">
            <a:spAutoFit/>
          </a:bodyPr>
          <a:lstStyle/>
          <a:p>
            <a:pPr>
              <a:lnSpc>
                <a:spcPct val="150000"/>
              </a:lnSpc>
            </a:pPr>
            <a:r>
              <a:rPr lang="en-US" sz="2400" b="1" dirty="0" err="1">
                <a:solidFill>
                  <a:srgbClr val="44546A"/>
                </a:solidFill>
              </a:rPr>
              <a:t>节点</a:t>
            </a:r>
            <a:r>
              <a:rPr lang="zh-CN" altLang="en-US" sz="2400" b="1" dirty="0">
                <a:solidFill>
                  <a:srgbClr val="44546A"/>
                </a:solidFill>
              </a:rPr>
              <a:t>（</a:t>
            </a:r>
            <a:r>
              <a:rPr lang="en-US" altLang="zh-CN" sz="2400" b="1" dirty="0">
                <a:solidFill>
                  <a:srgbClr val="44546A"/>
                </a:solidFill>
              </a:rPr>
              <a:t>node</a:t>
            </a:r>
            <a:r>
              <a:rPr lang="zh-CN" altLang="en-US" sz="2400" b="1" dirty="0">
                <a:solidFill>
                  <a:srgbClr val="44546A"/>
                </a:solidFill>
              </a:rPr>
              <a:t>）：概念或实体</a:t>
            </a:r>
            <a:endParaRPr lang="en-US" altLang="zh-CN" sz="2400" b="1" dirty="0">
              <a:solidFill>
                <a:srgbClr val="44546A"/>
              </a:solidFill>
            </a:endParaRPr>
          </a:p>
          <a:p>
            <a:pPr>
              <a:lnSpc>
                <a:spcPct val="150000"/>
              </a:lnSpc>
            </a:pPr>
            <a:r>
              <a:rPr lang="zh-CN" altLang="en-US" sz="2400" b="1" dirty="0">
                <a:solidFill>
                  <a:srgbClr val="44546A"/>
                </a:solidFill>
              </a:rPr>
              <a:t>边（</a:t>
            </a:r>
            <a:r>
              <a:rPr lang="en-US" altLang="zh-CN" sz="2400" b="1" dirty="0">
                <a:solidFill>
                  <a:srgbClr val="44546A"/>
                </a:solidFill>
              </a:rPr>
              <a:t>edge</a:t>
            </a:r>
            <a:r>
              <a:rPr lang="zh-CN" altLang="en-US" sz="2400" b="1" dirty="0">
                <a:solidFill>
                  <a:srgbClr val="44546A"/>
                </a:solidFill>
              </a:rPr>
              <a:t>）：属性或关系</a:t>
            </a:r>
            <a:endParaRPr lang="en-US" sz="2400" b="1" dirty="0">
              <a:solidFill>
                <a:srgbClr val="44546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15</a:t>
            </a:fld>
            <a:endParaRPr lang="zh-CN" altLang="en-US" dirty="0"/>
          </a:p>
        </p:txBody>
      </p:sp>
      <p:sp>
        <p:nvSpPr>
          <p:cNvPr id="3" name="Text Placeholder 2"/>
          <p:cNvSpPr>
            <a:spLocks noGrp="1"/>
          </p:cNvSpPr>
          <p:nvPr>
            <p:ph type="body" sz="quarter" idx="14"/>
          </p:nvPr>
        </p:nvSpPr>
        <p:spPr/>
        <p:txBody>
          <a:bodyPr/>
          <a:lstStyle/>
          <a:p>
            <a:r>
              <a:rPr lang="en-US" dirty="0" err="1"/>
              <a:t>知识图谱</a:t>
            </a:r>
            <a:r>
              <a:rPr lang="zh-CN" altLang="en-US" dirty="0"/>
              <a:t>：从文本搜索到语义搜索</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904" y="796100"/>
            <a:ext cx="4273296" cy="56705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48145"/>
            <a:ext cx="3495126" cy="571846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636" y="789710"/>
            <a:ext cx="3620326" cy="56769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16</a:t>
            </a:fld>
            <a:endParaRPr lang="zh-CN" altLang="en-US" dirty="0"/>
          </a:p>
        </p:txBody>
      </p:sp>
      <p:sp>
        <p:nvSpPr>
          <p:cNvPr id="3" name="Text Placeholder 2"/>
          <p:cNvSpPr>
            <a:spLocks noGrp="1"/>
          </p:cNvSpPr>
          <p:nvPr>
            <p:ph type="body" sz="quarter" idx="14"/>
          </p:nvPr>
        </p:nvSpPr>
        <p:spPr/>
        <p:txBody>
          <a:bodyPr/>
          <a:lstStyle/>
          <a:p>
            <a:r>
              <a:rPr lang="en-US" dirty="0" err="1"/>
              <a:t>知识图谱示例</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88" y="1250373"/>
            <a:ext cx="7297729" cy="4180609"/>
          </a:xfrm>
          <a:prstGeom prst="rect">
            <a:avLst/>
          </a:prstGeom>
        </p:spPr>
      </p:pic>
      <p:sp>
        <p:nvSpPr>
          <p:cNvPr id="6" name="Rectangle 5"/>
          <p:cNvSpPr/>
          <p:nvPr/>
        </p:nvSpPr>
        <p:spPr>
          <a:xfrm>
            <a:off x="2606114" y="5634798"/>
            <a:ext cx="2866429" cy="581057"/>
          </a:xfrm>
          <a:prstGeom prst="rect">
            <a:avLst/>
          </a:prstGeom>
        </p:spPr>
        <p:txBody>
          <a:bodyPr wrap="square">
            <a:spAutoFit/>
          </a:bodyPr>
          <a:lstStyle/>
          <a:p>
            <a:pPr>
              <a:lnSpc>
                <a:spcPct val="150000"/>
              </a:lnSpc>
            </a:pPr>
            <a:r>
              <a:rPr lang="zh-CN" altLang="en-US" sz="2400" b="1" dirty="0">
                <a:solidFill>
                  <a:srgbClr val="44546A"/>
                </a:solidFill>
                <a:latin typeface="+mn-ea"/>
              </a:rPr>
              <a:t>知识图谱示例</a:t>
            </a:r>
            <a:endParaRPr lang="en-US" sz="2400" dirty="0">
              <a:solidFill>
                <a:srgbClr val="44546A"/>
              </a:solidFill>
              <a:latin typeface="+mn-ea"/>
            </a:endParaRPr>
          </a:p>
        </p:txBody>
      </p:sp>
      <p:sp>
        <p:nvSpPr>
          <p:cNvPr id="7" name="TextBox 6"/>
          <p:cNvSpPr txBox="1"/>
          <p:nvPr/>
        </p:nvSpPr>
        <p:spPr>
          <a:xfrm>
            <a:off x="7675419" y="937740"/>
            <a:ext cx="4211782" cy="5577361"/>
          </a:xfrm>
          <a:prstGeom prst="rect">
            <a:avLst/>
          </a:prstGeom>
          <a:noFill/>
        </p:spPr>
        <p:txBody>
          <a:bodyPr wrap="square" rtlCol="0">
            <a:spAutoFit/>
          </a:bodyPr>
          <a:lstStyle/>
          <a:p>
            <a:pPr>
              <a:lnSpc>
                <a:spcPct val="150000"/>
              </a:lnSpc>
            </a:pPr>
            <a:r>
              <a:rPr lang="zh-TW" altLang="en-US" sz="2000" dirty="0">
                <a:solidFill>
                  <a:srgbClr val="44546A"/>
                </a:solidFill>
              </a:rPr>
              <a:t>﻿</a:t>
            </a:r>
            <a:r>
              <a:rPr lang="zh-TW" altLang="en-US" sz="2000" b="1" dirty="0">
                <a:solidFill>
                  <a:srgbClr val="44546A"/>
                </a:solidFill>
              </a:rPr>
              <a:t>三元组</a:t>
            </a:r>
            <a:r>
              <a:rPr lang="zh-CN" altLang="en-US" sz="2000" b="1" dirty="0">
                <a:solidFill>
                  <a:srgbClr val="44546A"/>
                </a:solidFill>
              </a:rPr>
              <a:t>：</a:t>
            </a:r>
            <a:r>
              <a:rPr lang="zh-TW" altLang="en-US" sz="2000" dirty="0">
                <a:solidFill>
                  <a:srgbClr val="44546A"/>
                </a:solidFill>
              </a:rPr>
              <a:t>知识图谱的一种通用表示方式</a:t>
            </a:r>
            <a:endParaRPr lang="en-US" altLang="zh-TW" sz="2000" dirty="0">
              <a:solidFill>
                <a:srgbClr val="44546A"/>
              </a:solidFill>
            </a:endParaRPr>
          </a:p>
          <a:p>
            <a:pPr>
              <a:lnSpc>
                <a:spcPct val="150000"/>
              </a:lnSpc>
            </a:pPr>
            <a:r>
              <a:rPr lang="zh-TW" altLang="en-US" sz="2000" dirty="0">
                <a:solidFill>
                  <a:srgbClr val="44546A"/>
                </a:solidFill>
              </a:rPr>
              <a:t>﻿</a:t>
            </a:r>
            <a:r>
              <a:rPr lang="zh-TW" altLang="en-US" sz="2000" b="1" dirty="0">
                <a:solidFill>
                  <a:srgbClr val="44546A"/>
                </a:solidFill>
              </a:rPr>
              <a:t>三元组基本形式</a:t>
            </a:r>
            <a:r>
              <a:rPr lang="zh-CN" altLang="en-US" sz="2000" b="1" dirty="0">
                <a:solidFill>
                  <a:srgbClr val="44546A"/>
                </a:solidFill>
              </a:rPr>
              <a:t>：</a:t>
            </a:r>
            <a:endParaRPr lang="en-US" altLang="zh-CN" sz="2000" b="1" dirty="0">
              <a:solidFill>
                <a:srgbClr val="44546A"/>
              </a:solidFill>
            </a:endParaRPr>
          </a:p>
          <a:p>
            <a:pPr marL="342900" indent="-342900">
              <a:lnSpc>
                <a:spcPct val="150000"/>
              </a:lnSpc>
              <a:buFont typeface="Arial" panose="020B0604020202020204" pitchFamily="34" charset="0"/>
              <a:buChar char="•"/>
            </a:pPr>
            <a:r>
              <a:rPr lang="en-US" altLang="zh-TW" sz="2000" dirty="0">
                <a:solidFill>
                  <a:srgbClr val="44546A"/>
                </a:solidFill>
              </a:rPr>
              <a:t>(</a:t>
            </a:r>
            <a:r>
              <a:rPr lang="zh-TW" altLang="en-US" sz="2000" dirty="0">
                <a:solidFill>
                  <a:srgbClr val="44546A"/>
                </a:solidFill>
              </a:rPr>
              <a:t>实体 </a:t>
            </a:r>
            <a:r>
              <a:rPr lang="en-US" altLang="zh-TW" sz="2000" dirty="0">
                <a:solidFill>
                  <a:srgbClr val="44546A"/>
                </a:solidFill>
              </a:rPr>
              <a:t>1-</a:t>
            </a:r>
            <a:r>
              <a:rPr lang="zh-TW" altLang="en-US" sz="2000" dirty="0">
                <a:solidFill>
                  <a:srgbClr val="44546A"/>
                </a:solidFill>
              </a:rPr>
              <a:t>关系</a:t>
            </a:r>
            <a:r>
              <a:rPr lang="en-US" altLang="zh-TW" sz="2000" dirty="0">
                <a:solidFill>
                  <a:srgbClr val="44546A"/>
                </a:solidFill>
              </a:rPr>
              <a:t>-</a:t>
            </a:r>
            <a:r>
              <a:rPr lang="zh-TW" altLang="en-US" sz="2000" dirty="0">
                <a:solidFill>
                  <a:srgbClr val="44546A"/>
                </a:solidFill>
              </a:rPr>
              <a:t>实体 </a:t>
            </a:r>
            <a:r>
              <a:rPr lang="en-US" altLang="zh-TW" sz="2000" dirty="0">
                <a:solidFill>
                  <a:srgbClr val="44546A"/>
                </a:solidFill>
              </a:rPr>
              <a:t>2)</a:t>
            </a:r>
          </a:p>
          <a:p>
            <a:pPr marL="342900" indent="-342900">
              <a:lnSpc>
                <a:spcPct val="150000"/>
              </a:lnSpc>
              <a:buFont typeface="Arial" panose="020B0604020202020204" pitchFamily="34" charset="0"/>
              <a:buChar char="•"/>
            </a:pPr>
            <a:r>
              <a:rPr lang="en-US" altLang="zh-TW" sz="2000" dirty="0">
                <a:solidFill>
                  <a:srgbClr val="44546A"/>
                </a:solidFill>
              </a:rPr>
              <a:t>(</a:t>
            </a:r>
            <a:r>
              <a:rPr lang="zh-TW" altLang="en-US" sz="2000" dirty="0">
                <a:solidFill>
                  <a:srgbClr val="44546A"/>
                </a:solidFill>
              </a:rPr>
              <a:t>实体</a:t>
            </a:r>
            <a:r>
              <a:rPr lang="en-US" altLang="zh-TW" sz="2000" dirty="0">
                <a:solidFill>
                  <a:srgbClr val="44546A"/>
                </a:solidFill>
              </a:rPr>
              <a:t>-</a:t>
            </a:r>
            <a:r>
              <a:rPr lang="zh-TW" altLang="en-US" sz="2000" dirty="0">
                <a:solidFill>
                  <a:srgbClr val="44546A"/>
                </a:solidFill>
              </a:rPr>
              <a:t>属性</a:t>
            </a:r>
            <a:r>
              <a:rPr lang="en-US" altLang="zh-TW" sz="2000" dirty="0">
                <a:solidFill>
                  <a:srgbClr val="44546A"/>
                </a:solidFill>
              </a:rPr>
              <a:t>-</a:t>
            </a:r>
            <a:r>
              <a:rPr lang="zh-TW" altLang="en-US" sz="2000" dirty="0">
                <a:solidFill>
                  <a:srgbClr val="44546A"/>
                </a:solidFill>
              </a:rPr>
              <a:t>属性值</a:t>
            </a:r>
            <a:r>
              <a:rPr lang="en-US" altLang="zh-TW" sz="2000" dirty="0">
                <a:solidFill>
                  <a:srgbClr val="44546A"/>
                </a:solidFill>
              </a:rPr>
              <a:t>)</a:t>
            </a:r>
          </a:p>
          <a:p>
            <a:pPr>
              <a:lnSpc>
                <a:spcPct val="150000"/>
              </a:lnSpc>
            </a:pPr>
            <a:endParaRPr lang="en-US" altLang="zh-TW" sz="2000" dirty="0">
              <a:solidFill>
                <a:srgbClr val="44546A"/>
              </a:solidFill>
            </a:endParaRPr>
          </a:p>
          <a:p>
            <a:pPr>
              <a:lnSpc>
                <a:spcPct val="150000"/>
              </a:lnSpc>
            </a:pPr>
            <a:r>
              <a:rPr lang="zh-TW" altLang="en-US" sz="2000" dirty="0">
                <a:solidFill>
                  <a:srgbClr val="44546A"/>
                </a:solidFill>
              </a:rPr>
              <a:t>﻿每个实体</a:t>
            </a:r>
            <a:r>
              <a:rPr lang="en-US" altLang="zh-TW" sz="2000" dirty="0">
                <a:solidFill>
                  <a:srgbClr val="44546A"/>
                </a:solidFill>
              </a:rPr>
              <a:t>(</a:t>
            </a:r>
            <a:r>
              <a:rPr lang="zh-TW" altLang="en-US" sz="2000" dirty="0">
                <a:solidFill>
                  <a:srgbClr val="44546A"/>
                </a:solidFill>
              </a:rPr>
              <a:t>概念的外延</a:t>
            </a:r>
            <a:r>
              <a:rPr lang="en-US" altLang="zh-TW" sz="2000" dirty="0">
                <a:solidFill>
                  <a:srgbClr val="44546A"/>
                </a:solidFill>
              </a:rPr>
              <a:t>)</a:t>
            </a:r>
            <a:r>
              <a:rPr lang="zh-TW" altLang="en-US" sz="2000" dirty="0">
                <a:solidFill>
                  <a:srgbClr val="44546A"/>
                </a:solidFill>
              </a:rPr>
              <a:t>可用一个全局唯一确定的 </a:t>
            </a:r>
            <a:r>
              <a:rPr lang="en-US" sz="2000" dirty="0">
                <a:solidFill>
                  <a:srgbClr val="44546A"/>
                </a:solidFill>
              </a:rPr>
              <a:t>ID </a:t>
            </a:r>
            <a:r>
              <a:rPr lang="zh-TW" altLang="en-US" sz="2000" dirty="0">
                <a:solidFill>
                  <a:srgbClr val="44546A"/>
                </a:solidFill>
              </a:rPr>
              <a:t>来标识，每个属性</a:t>
            </a:r>
            <a:r>
              <a:rPr lang="en-US" altLang="zh-TW" sz="2000" dirty="0">
                <a:solidFill>
                  <a:srgbClr val="44546A"/>
                </a:solidFill>
              </a:rPr>
              <a:t>-</a:t>
            </a:r>
            <a:r>
              <a:rPr lang="zh-TW" altLang="en-US" sz="2000" dirty="0">
                <a:solidFill>
                  <a:srgbClr val="44546A"/>
                </a:solidFill>
              </a:rPr>
              <a:t>属性值对</a:t>
            </a:r>
            <a:r>
              <a:rPr lang="en-US" altLang="zh-TW" sz="2000" dirty="0">
                <a:solidFill>
                  <a:srgbClr val="44546A"/>
                </a:solidFill>
              </a:rPr>
              <a:t>(</a:t>
            </a:r>
            <a:r>
              <a:rPr lang="en-US" sz="2000" dirty="0">
                <a:solidFill>
                  <a:srgbClr val="44546A"/>
                </a:solidFill>
              </a:rPr>
              <a:t>attribute-value pair</a:t>
            </a:r>
            <a:r>
              <a:rPr lang="en-US" altLang="zh-CN" sz="2000" dirty="0">
                <a:solidFill>
                  <a:srgbClr val="44546A"/>
                </a:solidFill>
              </a:rPr>
              <a:t>,</a:t>
            </a:r>
            <a:r>
              <a:rPr lang="zh-CN" altLang="en-US" sz="2000" dirty="0">
                <a:solidFill>
                  <a:srgbClr val="44546A"/>
                </a:solidFill>
              </a:rPr>
              <a:t> </a:t>
            </a:r>
            <a:r>
              <a:rPr lang="en-US" sz="2000" dirty="0">
                <a:solidFill>
                  <a:srgbClr val="44546A"/>
                </a:solidFill>
              </a:rPr>
              <a:t>AVP)</a:t>
            </a:r>
            <a:r>
              <a:rPr lang="zh-TW" altLang="en-US" sz="2000" dirty="0">
                <a:solidFill>
                  <a:srgbClr val="44546A"/>
                </a:solidFill>
              </a:rPr>
              <a:t>可用来刻画实体的内在特性，而关系可用来连接两个实体，刻画它们之间的关联。</a:t>
            </a:r>
            <a:endParaRPr lang="en-US" sz="2000" dirty="0">
              <a:solidFill>
                <a:srgbClr val="44546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17</a:t>
            </a:fld>
            <a:endParaRPr lang="zh-CN" altLang="en-US" dirty="0"/>
          </a:p>
        </p:txBody>
      </p:sp>
      <p:sp>
        <p:nvSpPr>
          <p:cNvPr id="3" name="Text Placeholder 2"/>
          <p:cNvSpPr>
            <a:spLocks noGrp="1"/>
          </p:cNvSpPr>
          <p:nvPr>
            <p:ph type="body" sz="quarter" idx="14"/>
          </p:nvPr>
        </p:nvSpPr>
        <p:spPr/>
        <p:txBody>
          <a:bodyPr/>
          <a:lstStyle/>
          <a:p>
            <a:r>
              <a:rPr lang="en-US" dirty="0" err="1"/>
              <a:t>万维网的知识表示</a:t>
            </a:r>
            <a:endParaRPr lang="en-US" dirty="0"/>
          </a:p>
        </p:txBody>
      </p:sp>
      <p:sp>
        <p:nvSpPr>
          <p:cNvPr id="4" name="Rectangle 3"/>
          <p:cNvSpPr/>
          <p:nvPr/>
        </p:nvSpPr>
        <p:spPr>
          <a:xfrm>
            <a:off x="387477" y="818177"/>
            <a:ext cx="11499723" cy="1135054"/>
          </a:xfrm>
          <a:prstGeom prst="rect">
            <a:avLst/>
          </a:prstGeom>
        </p:spPr>
        <p:txBody>
          <a:bodyPr wrap="square">
            <a:spAutoFit/>
          </a:bodyPr>
          <a:lstStyle/>
          <a:p>
            <a:pPr>
              <a:lnSpc>
                <a:spcPct val="150000"/>
              </a:lnSpc>
            </a:pPr>
            <a:r>
              <a:rPr lang="zh-CN" altLang="en-US" sz="2400" b="1" dirty="0">
                <a:solidFill>
                  <a:srgbClr val="44546A"/>
                </a:solidFill>
                <a:latin typeface="+mn-ea"/>
              </a:rPr>
              <a:t>网页间超链接的文档万维网（</a:t>
            </a:r>
            <a:r>
              <a:rPr lang="en-US" altLang="zh-CN" sz="2400" b="1" dirty="0">
                <a:solidFill>
                  <a:srgbClr val="44546A"/>
                </a:solidFill>
                <a:latin typeface="+mn-ea"/>
              </a:rPr>
              <a:t>web</a:t>
            </a:r>
            <a:r>
              <a:rPr lang="zh-CN" altLang="en-US" sz="2400" b="1" dirty="0">
                <a:solidFill>
                  <a:srgbClr val="44546A"/>
                </a:solidFill>
                <a:latin typeface="+mn-ea"/>
              </a:rPr>
              <a:t> </a:t>
            </a:r>
            <a:r>
              <a:rPr lang="en-US" altLang="zh-CN" sz="2400" b="1" dirty="0">
                <a:solidFill>
                  <a:srgbClr val="44546A"/>
                </a:solidFill>
                <a:latin typeface="+mn-ea"/>
              </a:rPr>
              <a:t>of</a:t>
            </a:r>
            <a:r>
              <a:rPr lang="zh-CN" altLang="en-US" sz="2400" b="1" dirty="0">
                <a:solidFill>
                  <a:srgbClr val="44546A"/>
                </a:solidFill>
                <a:latin typeface="+mn-ea"/>
              </a:rPr>
              <a:t> </a:t>
            </a:r>
            <a:r>
              <a:rPr lang="en-US" altLang="zh-CN" sz="2400" b="1" dirty="0">
                <a:solidFill>
                  <a:srgbClr val="44546A"/>
                </a:solidFill>
                <a:latin typeface="+mn-ea"/>
              </a:rPr>
              <a:t>document</a:t>
            </a:r>
            <a:r>
              <a:rPr lang="zh-CN" altLang="en-US" sz="2400" b="1" dirty="0">
                <a:solidFill>
                  <a:srgbClr val="44546A"/>
                </a:solidFill>
                <a:latin typeface="+mn-ea"/>
              </a:rPr>
              <a:t>）</a:t>
            </a:r>
            <a:r>
              <a:rPr lang="en-US" altLang="zh-CN" sz="2400" b="1" dirty="0">
                <a:solidFill>
                  <a:srgbClr val="44546A"/>
                </a:solidFill>
                <a:latin typeface="+mn-ea"/>
                <a:sym typeface="Wingdings" panose="05000000000000000000" pitchFamily="2" charset="2"/>
              </a:rPr>
              <a:t></a:t>
            </a:r>
            <a:r>
              <a:rPr lang="zh-CN" altLang="en-US" sz="2400" b="1" dirty="0">
                <a:solidFill>
                  <a:srgbClr val="44546A"/>
                </a:solidFill>
                <a:latin typeface="+mn-ea"/>
                <a:sym typeface="Wingdings" panose="05000000000000000000" pitchFamily="2" charset="2"/>
              </a:rPr>
              <a:t> 描述实体间丰富关系的数据万维网（</a:t>
            </a:r>
            <a:r>
              <a:rPr lang="en-US" altLang="zh-CN" sz="2400" b="1" dirty="0">
                <a:solidFill>
                  <a:srgbClr val="44546A"/>
                </a:solidFill>
                <a:latin typeface="+mn-ea"/>
                <a:sym typeface="Wingdings" panose="05000000000000000000" pitchFamily="2" charset="2"/>
              </a:rPr>
              <a:t>web</a:t>
            </a:r>
            <a:r>
              <a:rPr lang="zh-CN" altLang="en-US" sz="2400" b="1" dirty="0">
                <a:solidFill>
                  <a:srgbClr val="44546A"/>
                </a:solidFill>
                <a:latin typeface="+mn-ea"/>
                <a:sym typeface="Wingdings" panose="05000000000000000000" pitchFamily="2" charset="2"/>
              </a:rPr>
              <a:t> </a:t>
            </a:r>
            <a:r>
              <a:rPr lang="en-US" altLang="zh-CN" sz="2400" b="1" dirty="0">
                <a:solidFill>
                  <a:srgbClr val="44546A"/>
                </a:solidFill>
                <a:latin typeface="+mn-ea"/>
                <a:sym typeface="Wingdings" panose="05000000000000000000" pitchFamily="2" charset="2"/>
              </a:rPr>
              <a:t>of</a:t>
            </a:r>
            <a:r>
              <a:rPr lang="zh-CN" altLang="en-US" sz="2400" b="1" dirty="0">
                <a:solidFill>
                  <a:srgbClr val="44546A"/>
                </a:solidFill>
                <a:latin typeface="+mn-ea"/>
                <a:sym typeface="Wingdings" panose="05000000000000000000" pitchFamily="2" charset="2"/>
              </a:rPr>
              <a:t> </a:t>
            </a:r>
            <a:r>
              <a:rPr lang="en-US" altLang="zh-CN" sz="2400" b="1" dirty="0">
                <a:solidFill>
                  <a:srgbClr val="44546A"/>
                </a:solidFill>
                <a:latin typeface="+mn-ea"/>
                <a:sym typeface="Wingdings" panose="05000000000000000000" pitchFamily="2" charset="2"/>
              </a:rPr>
              <a:t>data</a:t>
            </a:r>
            <a:r>
              <a:rPr lang="zh-CN" altLang="en-US" sz="2400" b="1" dirty="0">
                <a:solidFill>
                  <a:srgbClr val="44546A"/>
                </a:solidFill>
                <a:latin typeface="+mn-ea"/>
                <a:sym typeface="Wingdings" panose="05000000000000000000" pitchFamily="2" charset="2"/>
              </a:rPr>
              <a:t>）</a:t>
            </a:r>
            <a:r>
              <a:rPr lang="zh-CN" altLang="en-US" sz="2400" b="1" dirty="0">
                <a:solidFill>
                  <a:srgbClr val="44546A"/>
                </a:solidFill>
                <a:latin typeface="+mn-ea"/>
              </a:rPr>
              <a:t> </a:t>
            </a:r>
            <a:endParaRPr lang="en-US" altLang="zh-CN" sz="2400" b="1" dirty="0">
              <a:solidFill>
                <a:srgbClr val="44546A"/>
              </a:solidFill>
              <a:latin typeface="+mn-e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99" y="3245274"/>
            <a:ext cx="3836555" cy="304667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3245273"/>
            <a:ext cx="5749371" cy="3046675"/>
          </a:xfrm>
          <a:prstGeom prst="rect">
            <a:avLst/>
          </a:prstGeom>
        </p:spPr>
      </p:pic>
      <p:sp>
        <p:nvSpPr>
          <p:cNvPr id="9" name="Rectangle 8"/>
          <p:cNvSpPr/>
          <p:nvPr/>
        </p:nvSpPr>
        <p:spPr>
          <a:xfrm>
            <a:off x="387477" y="2138965"/>
            <a:ext cx="5109028" cy="920573"/>
          </a:xfrm>
          <a:prstGeom prst="rect">
            <a:avLst/>
          </a:prstGeom>
        </p:spPr>
        <p:txBody>
          <a:bodyPr wrap="square">
            <a:spAutoFit/>
          </a:bodyPr>
          <a:lstStyle/>
          <a:p>
            <a:pPr>
              <a:lnSpc>
                <a:spcPct val="150000"/>
              </a:lnSpc>
            </a:pPr>
            <a:r>
              <a:rPr lang="zh-TW" altLang="en-US" sz="2000" dirty="0">
                <a:solidFill>
                  <a:srgbClr val="C00000"/>
                </a:solidFill>
                <a:latin typeface="+mn-ea"/>
              </a:rPr>
              <a:t>﻿</a:t>
            </a:r>
            <a:r>
              <a:rPr lang="zh-TW" altLang="en-US" dirty="0">
                <a:solidFill>
                  <a:srgbClr val="C00000"/>
                </a:solidFill>
                <a:latin typeface="+mn-ea"/>
              </a:rPr>
              <a:t>文档万维网使用超文本标记语言</a:t>
            </a:r>
            <a:r>
              <a:rPr lang="zh-CN" altLang="en-US" dirty="0">
                <a:solidFill>
                  <a:srgbClr val="C00000"/>
                </a:solidFill>
                <a:latin typeface="+mn-ea"/>
              </a:rPr>
              <a:t>（</a:t>
            </a:r>
            <a:r>
              <a:rPr lang="en-US" altLang="zh-CN" dirty="0">
                <a:solidFill>
                  <a:srgbClr val="C00000"/>
                </a:solidFill>
                <a:latin typeface="+mn-ea"/>
              </a:rPr>
              <a:t>Hypertext</a:t>
            </a:r>
            <a:r>
              <a:rPr lang="zh-CN" altLang="en-US" dirty="0">
                <a:solidFill>
                  <a:srgbClr val="C00000"/>
                </a:solidFill>
                <a:latin typeface="+mn-ea"/>
              </a:rPr>
              <a:t> </a:t>
            </a:r>
            <a:r>
              <a:rPr lang="en-US" altLang="zh-CN" dirty="0">
                <a:solidFill>
                  <a:srgbClr val="C00000"/>
                </a:solidFill>
                <a:latin typeface="+mn-ea"/>
              </a:rPr>
              <a:t>markup</a:t>
            </a:r>
            <a:r>
              <a:rPr lang="zh-CN" altLang="en-US" dirty="0">
                <a:solidFill>
                  <a:srgbClr val="C00000"/>
                </a:solidFill>
                <a:latin typeface="+mn-ea"/>
              </a:rPr>
              <a:t> </a:t>
            </a:r>
            <a:r>
              <a:rPr lang="en-US" altLang="zh-CN" dirty="0">
                <a:solidFill>
                  <a:srgbClr val="C00000"/>
                </a:solidFill>
                <a:latin typeface="+mn-ea"/>
              </a:rPr>
              <a:t>language,</a:t>
            </a:r>
            <a:r>
              <a:rPr lang="zh-CN" altLang="en-US" dirty="0">
                <a:solidFill>
                  <a:srgbClr val="C00000"/>
                </a:solidFill>
                <a:latin typeface="+mn-ea"/>
              </a:rPr>
              <a:t> </a:t>
            </a:r>
            <a:r>
              <a:rPr lang="en-US" altLang="zh-TW" dirty="0">
                <a:solidFill>
                  <a:srgbClr val="C00000"/>
                </a:solidFill>
                <a:latin typeface="+mn-ea"/>
              </a:rPr>
              <a:t>HTML</a:t>
            </a:r>
            <a:r>
              <a:rPr lang="zh-CN" altLang="en-US" dirty="0">
                <a:solidFill>
                  <a:srgbClr val="C00000"/>
                </a:solidFill>
                <a:latin typeface="+mn-ea"/>
              </a:rPr>
              <a:t>）</a:t>
            </a:r>
            <a:endParaRPr lang="en-US" altLang="zh-CN" dirty="0">
              <a:solidFill>
                <a:srgbClr val="C00000"/>
              </a:solidFill>
              <a:latin typeface="+mn-ea"/>
            </a:endParaRPr>
          </a:p>
        </p:txBody>
      </p:sp>
      <p:sp>
        <p:nvSpPr>
          <p:cNvPr id="10" name="Rectangle 9"/>
          <p:cNvSpPr/>
          <p:nvPr/>
        </p:nvSpPr>
        <p:spPr>
          <a:xfrm>
            <a:off x="5832764" y="2138965"/>
            <a:ext cx="6176163" cy="920573"/>
          </a:xfrm>
          <a:prstGeom prst="rect">
            <a:avLst/>
          </a:prstGeom>
        </p:spPr>
        <p:txBody>
          <a:bodyPr wrap="square">
            <a:spAutoFit/>
          </a:bodyPr>
          <a:lstStyle/>
          <a:p>
            <a:pPr>
              <a:lnSpc>
                <a:spcPct val="150000"/>
              </a:lnSpc>
            </a:pPr>
            <a:r>
              <a:rPr lang="zh-TW" altLang="en-US" sz="2000" dirty="0">
                <a:solidFill>
                  <a:srgbClr val="C00000"/>
                </a:solidFill>
                <a:latin typeface="+mn-ea"/>
              </a:rPr>
              <a:t>﻿语义万维网发展初期</a:t>
            </a:r>
            <a:r>
              <a:rPr lang="zh-CN" altLang="en-US" sz="2000" dirty="0">
                <a:solidFill>
                  <a:srgbClr val="C00000"/>
                </a:solidFill>
                <a:latin typeface="+mn-ea"/>
              </a:rPr>
              <a:t>：可扩展标记语言</a:t>
            </a:r>
            <a:r>
              <a:rPr lang="zh-CN" altLang="en-US" dirty="0">
                <a:solidFill>
                  <a:srgbClr val="C00000"/>
                </a:solidFill>
                <a:latin typeface="+mn-ea"/>
              </a:rPr>
              <a:t>（</a:t>
            </a:r>
            <a:r>
              <a:rPr lang="en-US" altLang="zh-CN" dirty="0" err="1">
                <a:solidFill>
                  <a:srgbClr val="C00000"/>
                </a:solidFill>
                <a:latin typeface="+mn-ea"/>
              </a:rPr>
              <a:t>eXtensible</a:t>
            </a:r>
            <a:r>
              <a:rPr lang="zh-CN" altLang="en-US" dirty="0">
                <a:solidFill>
                  <a:srgbClr val="C00000"/>
                </a:solidFill>
                <a:latin typeface="+mn-ea"/>
              </a:rPr>
              <a:t> </a:t>
            </a:r>
            <a:r>
              <a:rPr lang="en-US" altLang="zh-CN" dirty="0">
                <a:solidFill>
                  <a:srgbClr val="C00000"/>
                </a:solidFill>
                <a:latin typeface="+mn-ea"/>
              </a:rPr>
              <a:t>markup</a:t>
            </a:r>
            <a:r>
              <a:rPr lang="zh-CN" altLang="en-US" dirty="0">
                <a:solidFill>
                  <a:srgbClr val="C00000"/>
                </a:solidFill>
                <a:latin typeface="+mn-ea"/>
              </a:rPr>
              <a:t> </a:t>
            </a:r>
            <a:r>
              <a:rPr lang="en-US" altLang="zh-CN" dirty="0">
                <a:solidFill>
                  <a:srgbClr val="C00000"/>
                </a:solidFill>
                <a:latin typeface="+mn-ea"/>
              </a:rPr>
              <a:t>language,</a:t>
            </a:r>
            <a:r>
              <a:rPr lang="zh-CN" altLang="en-US" dirty="0">
                <a:solidFill>
                  <a:srgbClr val="C00000"/>
                </a:solidFill>
                <a:latin typeface="+mn-ea"/>
              </a:rPr>
              <a:t> </a:t>
            </a:r>
            <a:r>
              <a:rPr lang="en-US" altLang="zh-CN" dirty="0">
                <a:solidFill>
                  <a:srgbClr val="C00000"/>
                </a:solidFill>
                <a:latin typeface="+mn-ea"/>
              </a:rPr>
              <a:t>X</a:t>
            </a:r>
            <a:r>
              <a:rPr lang="en-US" altLang="zh-TW" dirty="0">
                <a:solidFill>
                  <a:srgbClr val="C00000"/>
                </a:solidFill>
                <a:latin typeface="+mn-ea"/>
              </a:rPr>
              <a:t>ML</a:t>
            </a:r>
            <a:r>
              <a:rPr lang="zh-CN" altLang="en-US" dirty="0">
                <a:solidFill>
                  <a:srgbClr val="C00000"/>
                </a:solidFill>
                <a:latin typeface="+mn-ea"/>
              </a:rPr>
              <a:t>），包含标签、元素、属性</a:t>
            </a:r>
            <a:endParaRPr lang="en-US" altLang="zh-CN" dirty="0">
              <a:solidFill>
                <a:srgbClr val="C00000"/>
              </a:solidFill>
              <a:latin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18</a:t>
            </a:fld>
            <a:endParaRPr lang="zh-CN" altLang="en-US" dirty="0"/>
          </a:p>
        </p:txBody>
      </p:sp>
      <p:sp>
        <p:nvSpPr>
          <p:cNvPr id="3" name="Text Placeholder 2"/>
          <p:cNvSpPr>
            <a:spLocks noGrp="1"/>
          </p:cNvSpPr>
          <p:nvPr>
            <p:ph type="body" sz="quarter" idx="14"/>
          </p:nvPr>
        </p:nvSpPr>
        <p:spPr/>
        <p:txBody>
          <a:bodyPr/>
          <a:lstStyle/>
          <a:p>
            <a:r>
              <a:rPr lang="en-US" dirty="0" err="1"/>
              <a:t>资源描述框架</a:t>
            </a:r>
            <a:r>
              <a:rPr lang="zh-CN" altLang="en-US" dirty="0"/>
              <a:t>（</a:t>
            </a:r>
            <a:r>
              <a:rPr lang="en-US" altLang="zh-CN" dirty="0"/>
              <a:t>RDF</a:t>
            </a:r>
            <a:r>
              <a:rPr lang="zh-CN" altLang="en-US" dirty="0"/>
              <a:t>）</a:t>
            </a:r>
            <a:endParaRPr lang="en-US" dirty="0"/>
          </a:p>
        </p:txBody>
      </p:sp>
      <p:sp>
        <p:nvSpPr>
          <p:cNvPr id="4" name="Rectangle 3"/>
          <p:cNvSpPr/>
          <p:nvPr/>
        </p:nvSpPr>
        <p:spPr>
          <a:xfrm>
            <a:off x="387477" y="818177"/>
            <a:ext cx="11499723" cy="2797048"/>
          </a:xfrm>
          <a:prstGeom prst="rect">
            <a:avLst/>
          </a:prstGeom>
        </p:spPr>
        <p:txBody>
          <a:bodyPr wrap="square">
            <a:spAutoFit/>
          </a:bodyPr>
          <a:lstStyle/>
          <a:p>
            <a:pPr>
              <a:lnSpc>
                <a:spcPct val="150000"/>
              </a:lnSpc>
            </a:pPr>
            <a:r>
              <a:rPr lang="zh-CN" altLang="en-US" sz="2400" b="1" dirty="0">
                <a:solidFill>
                  <a:srgbClr val="C00000"/>
                </a:solidFill>
                <a:latin typeface="+mn-ea"/>
              </a:rPr>
              <a:t>资源描述框架</a:t>
            </a:r>
            <a:r>
              <a:rPr lang="en-US" altLang="zh-CN" sz="2400" b="1" dirty="0">
                <a:solidFill>
                  <a:srgbClr val="C00000"/>
                </a:solidFill>
                <a:latin typeface="+mn-ea"/>
              </a:rPr>
              <a:t>(Resource Description Framework</a:t>
            </a:r>
            <a:r>
              <a:rPr lang="zh-CN" altLang="en-US" sz="2400" b="1" dirty="0">
                <a:solidFill>
                  <a:srgbClr val="C00000"/>
                </a:solidFill>
                <a:latin typeface="+mn-ea"/>
              </a:rPr>
              <a:t>，</a:t>
            </a:r>
            <a:r>
              <a:rPr lang="en-US" altLang="zh-CN" sz="2400" b="1" dirty="0">
                <a:solidFill>
                  <a:srgbClr val="C00000"/>
                </a:solidFill>
                <a:latin typeface="+mn-ea"/>
              </a:rPr>
              <a:t>RDF)</a:t>
            </a:r>
            <a:r>
              <a:rPr lang="zh-CN" altLang="en-US" sz="2400" b="1" dirty="0">
                <a:solidFill>
                  <a:srgbClr val="C00000"/>
                </a:solidFill>
                <a:latin typeface="+mn-ea"/>
              </a:rPr>
              <a:t>是一个使用</a:t>
            </a:r>
            <a:r>
              <a:rPr lang="en-US" altLang="zh-CN" sz="2400" b="1" dirty="0">
                <a:solidFill>
                  <a:srgbClr val="C00000"/>
                </a:solidFill>
                <a:latin typeface="+mn-ea"/>
              </a:rPr>
              <a:t>XML</a:t>
            </a:r>
            <a:r>
              <a:rPr lang="zh-CN" altLang="en-US" sz="2400" b="1" dirty="0">
                <a:solidFill>
                  <a:srgbClr val="C00000"/>
                </a:solidFill>
                <a:latin typeface="+mn-ea"/>
              </a:rPr>
              <a:t>语法来表示的资料模型</a:t>
            </a:r>
            <a:r>
              <a:rPr lang="en-US" altLang="zh-CN" sz="2400" b="1" dirty="0">
                <a:solidFill>
                  <a:srgbClr val="C00000"/>
                </a:solidFill>
                <a:latin typeface="+mn-ea"/>
              </a:rPr>
              <a:t>(</a:t>
            </a:r>
            <a:r>
              <a:rPr lang="en-US" altLang="zh-CN" sz="2400" b="1" dirty="0" err="1">
                <a:solidFill>
                  <a:srgbClr val="C00000"/>
                </a:solidFill>
                <a:latin typeface="+mn-ea"/>
              </a:rPr>
              <a:t>Datamodel</a:t>
            </a:r>
            <a:r>
              <a:rPr lang="en-US" altLang="zh-CN" sz="2400" b="1" dirty="0">
                <a:solidFill>
                  <a:srgbClr val="C00000"/>
                </a:solidFill>
                <a:latin typeface="+mn-ea"/>
              </a:rPr>
              <a:t>)</a:t>
            </a:r>
            <a:r>
              <a:rPr lang="zh-CN" altLang="en-US" sz="2400" b="1" dirty="0">
                <a:solidFill>
                  <a:srgbClr val="C00000"/>
                </a:solidFill>
                <a:latin typeface="+mn-ea"/>
              </a:rPr>
              <a:t>，用来描述</a:t>
            </a:r>
            <a:r>
              <a:rPr lang="en-US" altLang="zh-CN" sz="2400" b="1" dirty="0">
                <a:solidFill>
                  <a:srgbClr val="C00000"/>
                </a:solidFill>
                <a:latin typeface="+mn-ea"/>
              </a:rPr>
              <a:t>Web</a:t>
            </a:r>
            <a:r>
              <a:rPr lang="zh-CN" altLang="en-US" sz="2400" b="1" dirty="0">
                <a:solidFill>
                  <a:srgbClr val="C00000"/>
                </a:solidFill>
                <a:latin typeface="+mn-ea"/>
              </a:rPr>
              <a:t>资源的特性</a:t>
            </a:r>
            <a:r>
              <a:rPr lang="en-US" altLang="zh-CN" sz="2400" b="1" dirty="0">
                <a:solidFill>
                  <a:srgbClr val="C00000"/>
                </a:solidFill>
                <a:latin typeface="+mn-ea"/>
              </a:rPr>
              <a:t>,</a:t>
            </a:r>
            <a:r>
              <a:rPr lang="zh-CN" altLang="en-US" sz="2400" b="1" dirty="0">
                <a:solidFill>
                  <a:srgbClr val="C00000"/>
                </a:solidFill>
                <a:latin typeface="+mn-ea"/>
              </a:rPr>
              <a:t>及资源与资源之间的关系。</a:t>
            </a:r>
            <a:endParaRPr lang="en-US" altLang="zh-CN" sz="2400" b="1" dirty="0">
              <a:solidFill>
                <a:srgbClr val="C00000"/>
              </a:solidFill>
              <a:latin typeface="+mn-ea"/>
            </a:endParaRPr>
          </a:p>
          <a:p>
            <a:pPr marL="342900" indent="-342900">
              <a:lnSpc>
                <a:spcPct val="150000"/>
              </a:lnSpc>
              <a:buFont typeface="Arial" panose="020B0604020202020204" pitchFamily="34" charset="0"/>
              <a:buChar char="•"/>
            </a:pPr>
            <a:r>
              <a:rPr lang="zh-CN" altLang="en-US" sz="2400" dirty="0">
                <a:solidFill>
                  <a:srgbClr val="44546A"/>
                </a:solidFill>
                <a:latin typeface="+mn-ea"/>
              </a:rPr>
              <a:t>保证了语义网的内容有准确含义；</a:t>
            </a:r>
            <a:endParaRPr lang="en-US" altLang="zh-CN" sz="2400" dirty="0">
              <a:solidFill>
                <a:srgbClr val="44546A"/>
              </a:solidFill>
              <a:latin typeface="+mn-ea"/>
            </a:endParaRPr>
          </a:p>
          <a:p>
            <a:pPr marL="342900" indent="-342900">
              <a:lnSpc>
                <a:spcPct val="150000"/>
              </a:lnSpc>
              <a:buFont typeface="Arial" panose="020B0604020202020204" pitchFamily="34" charset="0"/>
              <a:buChar char="•"/>
            </a:pPr>
            <a:r>
              <a:rPr lang="zh-CN" altLang="en-US" sz="2400" dirty="0">
                <a:solidFill>
                  <a:srgbClr val="44546A"/>
                </a:solidFill>
                <a:latin typeface="+mn-ea"/>
              </a:rPr>
              <a:t>保证了语义网的内容可以被计算机理解并处理；</a:t>
            </a:r>
            <a:endParaRPr lang="en-US" altLang="zh-CN" sz="2400" dirty="0">
              <a:solidFill>
                <a:srgbClr val="44546A"/>
              </a:solidFill>
              <a:latin typeface="+mn-ea"/>
            </a:endParaRPr>
          </a:p>
          <a:p>
            <a:pPr marL="342900" indent="-342900">
              <a:lnSpc>
                <a:spcPct val="150000"/>
              </a:lnSpc>
              <a:buFont typeface="Arial" panose="020B0604020202020204" pitchFamily="34" charset="0"/>
              <a:buChar char="•"/>
            </a:pPr>
            <a:r>
              <a:rPr lang="zh-CN" altLang="en-US" sz="2400" dirty="0">
                <a:solidFill>
                  <a:srgbClr val="44546A"/>
                </a:solidFill>
                <a:latin typeface="+mn-ea"/>
              </a:rPr>
              <a:t>可以通过各种网页中的内容集成帮助进行自动数据处理；</a:t>
            </a:r>
            <a:endParaRPr lang="en-US" altLang="zh-CN" sz="2400" dirty="0">
              <a:solidFill>
                <a:srgbClr val="44546A"/>
              </a:solidFill>
              <a:latin typeface="+mn-ea"/>
            </a:endParaRPr>
          </a:p>
        </p:txBody>
      </p:sp>
      <p:sp>
        <p:nvSpPr>
          <p:cNvPr id="5" name="Rectangle 4"/>
          <p:cNvSpPr/>
          <p:nvPr/>
        </p:nvSpPr>
        <p:spPr>
          <a:xfrm>
            <a:off x="387477" y="3718053"/>
            <a:ext cx="11499723" cy="2438553"/>
          </a:xfrm>
          <a:prstGeom prst="rect">
            <a:avLst/>
          </a:prstGeom>
        </p:spPr>
        <p:txBody>
          <a:bodyPr wrap="square">
            <a:spAutoFit/>
          </a:bodyPr>
          <a:lstStyle/>
          <a:p>
            <a:pPr>
              <a:lnSpc>
                <a:spcPct val="150000"/>
              </a:lnSpc>
            </a:pPr>
            <a:r>
              <a:rPr lang="en-US" altLang="zh-CN" sz="2400" b="1" dirty="0">
                <a:solidFill>
                  <a:srgbClr val="C00000"/>
                </a:solidFill>
                <a:latin typeface="+mn-ea"/>
              </a:rPr>
              <a:t>RDF</a:t>
            </a:r>
            <a:r>
              <a:rPr lang="zh-CN" altLang="en-US" sz="2400" b="1" dirty="0">
                <a:solidFill>
                  <a:srgbClr val="C00000"/>
                </a:solidFill>
                <a:latin typeface="+mn-ea"/>
              </a:rPr>
              <a:t>的重要概念：</a:t>
            </a:r>
            <a:endParaRPr lang="en-US" altLang="zh-CN" sz="2400" b="1" dirty="0">
              <a:solidFill>
                <a:srgbClr val="C00000"/>
              </a:solidFill>
              <a:latin typeface="+mn-ea"/>
            </a:endParaRPr>
          </a:p>
          <a:p>
            <a:pPr marL="342900" indent="-342900">
              <a:lnSpc>
                <a:spcPct val="150000"/>
              </a:lnSpc>
              <a:buFont typeface="Arial" panose="020B0604020202020204" pitchFamily="34" charset="0"/>
              <a:buChar char="•"/>
            </a:pPr>
            <a:r>
              <a:rPr lang="zh-CN" altLang="en-US" sz="2000" b="1" dirty="0">
                <a:solidFill>
                  <a:srgbClr val="44546A"/>
                </a:solidFill>
                <a:latin typeface="+mn-ea"/>
              </a:rPr>
              <a:t>资源（</a:t>
            </a:r>
            <a:r>
              <a:rPr lang="en-US" altLang="zh-CN" sz="2000" b="1" dirty="0">
                <a:solidFill>
                  <a:srgbClr val="44546A"/>
                </a:solidFill>
                <a:latin typeface="+mn-ea"/>
              </a:rPr>
              <a:t>Resource</a:t>
            </a:r>
            <a:r>
              <a:rPr lang="zh-CN" altLang="en-US" sz="2000" b="1" dirty="0">
                <a:solidFill>
                  <a:srgbClr val="44546A"/>
                </a:solidFill>
                <a:latin typeface="+mn-ea"/>
              </a:rPr>
              <a:t>）</a:t>
            </a:r>
            <a:r>
              <a:rPr lang="zh-CN" altLang="en-US" sz="2000" dirty="0">
                <a:solidFill>
                  <a:srgbClr val="44546A"/>
                </a:solidFill>
                <a:latin typeface="+mn-ea"/>
              </a:rPr>
              <a:t>：存在 统一的资源标识符（</a:t>
            </a:r>
            <a:r>
              <a:rPr lang="en-US" altLang="zh-CN" sz="2000" dirty="0">
                <a:solidFill>
                  <a:srgbClr val="44546A"/>
                </a:solidFill>
                <a:latin typeface="+mn-ea"/>
              </a:rPr>
              <a:t>Uniform</a:t>
            </a:r>
            <a:r>
              <a:rPr lang="zh-CN" altLang="en-US" sz="2000" dirty="0">
                <a:solidFill>
                  <a:srgbClr val="44546A"/>
                </a:solidFill>
                <a:latin typeface="+mn-ea"/>
              </a:rPr>
              <a:t> </a:t>
            </a:r>
            <a:r>
              <a:rPr lang="en-US" altLang="zh-CN" sz="2000" dirty="0">
                <a:solidFill>
                  <a:srgbClr val="44546A"/>
                </a:solidFill>
                <a:latin typeface="+mn-ea"/>
              </a:rPr>
              <a:t>Resource</a:t>
            </a:r>
            <a:r>
              <a:rPr lang="zh-CN" altLang="en-US" sz="2000" dirty="0">
                <a:solidFill>
                  <a:srgbClr val="44546A"/>
                </a:solidFill>
                <a:latin typeface="+mn-ea"/>
              </a:rPr>
              <a:t> </a:t>
            </a:r>
            <a:r>
              <a:rPr lang="en-US" altLang="zh-CN" sz="2000" dirty="0">
                <a:solidFill>
                  <a:srgbClr val="44546A"/>
                </a:solidFill>
                <a:latin typeface="+mn-ea"/>
              </a:rPr>
              <a:t>Identifier</a:t>
            </a:r>
            <a:r>
              <a:rPr lang="zh-CN" altLang="en-US" sz="2000" dirty="0">
                <a:solidFill>
                  <a:srgbClr val="44546A"/>
                </a:solidFill>
                <a:latin typeface="+mn-ea"/>
              </a:rPr>
              <a:t>，</a:t>
            </a:r>
            <a:r>
              <a:rPr lang="en-US" altLang="zh-CN" sz="2000" dirty="0">
                <a:solidFill>
                  <a:srgbClr val="44546A"/>
                </a:solidFill>
                <a:latin typeface="+mn-ea"/>
              </a:rPr>
              <a:t>URI</a:t>
            </a:r>
            <a:r>
              <a:rPr lang="zh-CN" altLang="en-US" sz="2000" dirty="0">
                <a:solidFill>
                  <a:srgbClr val="44546A"/>
                </a:solidFill>
                <a:latin typeface="+mn-ea"/>
              </a:rPr>
              <a:t>），可以指互联网涉及的任何事物；</a:t>
            </a:r>
            <a:endParaRPr lang="en-US" altLang="zh-CN" sz="2000" dirty="0">
              <a:solidFill>
                <a:srgbClr val="44546A"/>
              </a:solidFill>
              <a:latin typeface="+mn-ea"/>
            </a:endParaRPr>
          </a:p>
          <a:p>
            <a:pPr marL="342900" indent="-342900">
              <a:lnSpc>
                <a:spcPct val="150000"/>
              </a:lnSpc>
              <a:buFont typeface="Arial" panose="020B0604020202020204" pitchFamily="34" charset="0"/>
              <a:buChar char="•"/>
            </a:pPr>
            <a:r>
              <a:rPr lang="zh-CN" altLang="en-US" sz="2000" b="1" dirty="0">
                <a:solidFill>
                  <a:srgbClr val="44546A"/>
                </a:solidFill>
                <a:latin typeface="+mn-ea"/>
              </a:rPr>
              <a:t>属性（</a:t>
            </a:r>
            <a:r>
              <a:rPr lang="en-US" altLang="zh-CN" sz="2000" b="1" dirty="0">
                <a:solidFill>
                  <a:srgbClr val="44546A"/>
                </a:solidFill>
                <a:latin typeface="+mn-ea"/>
              </a:rPr>
              <a:t>Property</a:t>
            </a:r>
            <a:r>
              <a:rPr lang="zh-CN" altLang="en-US" sz="2000" b="1" dirty="0">
                <a:solidFill>
                  <a:srgbClr val="44546A"/>
                </a:solidFill>
                <a:latin typeface="+mn-ea"/>
              </a:rPr>
              <a:t>）</a:t>
            </a:r>
            <a:r>
              <a:rPr lang="zh-CN" altLang="en-US" sz="2000" dirty="0">
                <a:solidFill>
                  <a:srgbClr val="44546A"/>
                </a:solidFill>
                <a:latin typeface="+mn-ea"/>
              </a:rPr>
              <a:t>：描述了资源之间的关系；</a:t>
            </a:r>
            <a:endParaRPr lang="en-US" altLang="zh-CN" sz="2000" dirty="0">
              <a:solidFill>
                <a:srgbClr val="44546A"/>
              </a:solidFill>
              <a:latin typeface="+mn-ea"/>
            </a:endParaRPr>
          </a:p>
          <a:p>
            <a:pPr marL="342900" indent="-342900">
              <a:lnSpc>
                <a:spcPct val="150000"/>
              </a:lnSpc>
              <a:buFont typeface="Arial" panose="020B0604020202020204" pitchFamily="34" charset="0"/>
              <a:buChar char="•"/>
            </a:pPr>
            <a:r>
              <a:rPr lang="zh-CN" altLang="en-US" sz="2000" b="1" dirty="0">
                <a:solidFill>
                  <a:srgbClr val="44546A"/>
                </a:solidFill>
                <a:latin typeface="+mn-ea"/>
              </a:rPr>
              <a:t>陈述（</a:t>
            </a:r>
            <a:r>
              <a:rPr lang="en-US" altLang="zh-CN" sz="2000" b="1" dirty="0">
                <a:solidFill>
                  <a:srgbClr val="44546A"/>
                </a:solidFill>
                <a:latin typeface="+mn-ea"/>
              </a:rPr>
              <a:t>Statement</a:t>
            </a:r>
            <a:r>
              <a:rPr lang="zh-CN" altLang="en-US" sz="2000" b="1" dirty="0">
                <a:solidFill>
                  <a:srgbClr val="44546A"/>
                </a:solidFill>
                <a:latin typeface="+mn-ea"/>
              </a:rPr>
              <a:t>）</a:t>
            </a:r>
            <a:r>
              <a:rPr lang="zh-CN" altLang="en-US" sz="2000" dirty="0">
                <a:solidFill>
                  <a:srgbClr val="44546A"/>
                </a:solidFill>
                <a:latin typeface="+mn-ea"/>
              </a:rPr>
              <a:t>：一个由主语、谓语、宾语构成的三元组</a:t>
            </a:r>
            <a:endParaRPr lang="en-US" altLang="zh-CN" sz="2400" dirty="0">
              <a:solidFill>
                <a:srgbClr val="44546A"/>
              </a:solidFill>
              <a:latin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19</a:t>
            </a:fld>
            <a:endParaRPr lang="zh-CN" altLang="en-US" dirty="0"/>
          </a:p>
        </p:txBody>
      </p:sp>
      <p:sp>
        <p:nvSpPr>
          <p:cNvPr id="3" name="Text Placeholder 2"/>
          <p:cNvSpPr>
            <a:spLocks noGrp="1"/>
          </p:cNvSpPr>
          <p:nvPr>
            <p:ph type="body" sz="quarter" idx="14"/>
          </p:nvPr>
        </p:nvSpPr>
        <p:spPr/>
        <p:txBody>
          <a:bodyPr/>
          <a:lstStyle/>
          <a:p>
            <a:r>
              <a:rPr lang="en-US" dirty="0" err="1"/>
              <a:t>本体</a:t>
            </a:r>
            <a:r>
              <a:rPr lang="zh-CN" altLang="en-US" dirty="0"/>
              <a:t>（</a:t>
            </a:r>
            <a:r>
              <a:rPr lang="en-US" altLang="zh-CN" dirty="0"/>
              <a:t>ontology</a:t>
            </a:r>
            <a:r>
              <a:rPr lang="zh-CN" altLang="en-US" dirty="0"/>
              <a:t>）</a:t>
            </a:r>
            <a:r>
              <a:rPr lang="en-US" dirty="0" err="1"/>
              <a:t>知识表示</a:t>
            </a:r>
            <a:endParaRPr lang="en-US" dirty="0"/>
          </a:p>
        </p:txBody>
      </p:sp>
      <p:sp>
        <p:nvSpPr>
          <p:cNvPr id="4" name="TextBox 3"/>
          <p:cNvSpPr txBox="1"/>
          <p:nvPr/>
        </p:nvSpPr>
        <p:spPr>
          <a:xfrm>
            <a:off x="581891" y="843492"/>
            <a:ext cx="11443854" cy="23457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000" dirty="0"/>
              <a:t>在计算机科学与信息科学领域，本体是指一种“形式化的，对于共享概念体系的明确而又详细的说明”。</a:t>
            </a:r>
            <a:endParaRPr lang="en-US" altLang="zh-TW" sz="2000" dirty="0"/>
          </a:p>
          <a:p>
            <a:pPr marL="285750" indent="-285750">
              <a:lnSpc>
                <a:spcPct val="150000"/>
              </a:lnSpc>
              <a:buFont typeface="Arial" panose="020B0604020202020204" pitchFamily="34" charset="0"/>
              <a:buChar char="•"/>
            </a:pPr>
            <a:r>
              <a:rPr lang="zh-TW" altLang="en-US" sz="2000" dirty="0"/>
              <a:t>本体提供的是一种共享词表，是特定领域之中那些存在着的对象类型或概念及其属性和相互关系；</a:t>
            </a:r>
            <a:endParaRPr lang="en-US" altLang="zh-TW" sz="2000" dirty="0"/>
          </a:p>
          <a:p>
            <a:pPr marL="285750" indent="-285750">
              <a:lnSpc>
                <a:spcPct val="150000"/>
              </a:lnSpc>
              <a:buFont typeface="Arial" panose="020B0604020202020204" pitchFamily="34" charset="0"/>
              <a:buChar char="•"/>
            </a:pPr>
            <a:r>
              <a:rPr lang="zh-TW" altLang="en-US" sz="2000" dirty="0"/>
              <a:t>一种特殊类型的术语集，具有结构化的特点，且更加适合于在计算机系统之中使用；</a:t>
            </a:r>
            <a:endParaRPr lang="en-US" altLang="zh-TW" sz="2000" dirty="0"/>
          </a:p>
          <a:p>
            <a:pPr marL="285750" indent="-285750">
              <a:lnSpc>
                <a:spcPct val="150000"/>
              </a:lnSpc>
              <a:buFont typeface="Arial" panose="020B0604020202020204" pitchFamily="34" charset="0"/>
              <a:buChar char="•"/>
            </a:pPr>
            <a:r>
              <a:rPr lang="zh-TW" altLang="en-US" sz="2000" dirty="0"/>
              <a:t>对特定领域之中某套概念及其相互之间关系的形式化表达（</a:t>
            </a:r>
            <a:r>
              <a:rPr lang="en-US" sz="2000" dirty="0"/>
              <a:t>formal representation）。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8" y="3341120"/>
            <a:ext cx="5471391" cy="3187462"/>
          </a:xfrm>
          <a:prstGeom prst="rect">
            <a:avLst/>
          </a:prstGeom>
        </p:spPr>
      </p:pic>
      <p:sp>
        <p:nvSpPr>
          <p:cNvPr id="7" name="TextBox 6"/>
          <p:cNvSpPr txBox="1"/>
          <p:nvPr/>
        </p:nvSpPr>
        <p:spPr>
          <a:xfrm>
            <a:off x="1975899" y="6501885"/>
            <a:ext cx="1338828" cy="369332"/>
          </a:xfrm>
          <a:prstGeom prst="rect">
            <a:avLst/>
          </a:prstGeom>
          <a:noFill/>
        </p:spPr>
        <p:txBody>
          <a:bodyPr wrap="none" rtlCol="0">
            <a:spAutoFit/>
          </a:bodyPr>
          <a:lstStyle/>
          <a:p>
            <a:r>
              <a:rPr lang="en-US" dirty="0" err="1"/>
              <a:t>通信的历史</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0735" y="3341120"/>
            <a:ext cx="4559279" cy="3187460"/>
          </a:xfrm>
          <a:prstGeom prst="rect">
            <a:avLst/>
          </a:prstGeom>
        </p:spPr>
      </p:pic>
      <p:sp>
        <p:nvSpPr>
          <p:cNvPr id="10" name="TextBox 9"/>
          <p:cNvSpPr txBox="1"/>
          <p:nvPr/>
        </p:nvSpPr>
        <p:spPr>
          <a:xfrm>
            <a:off x="8204984" y="6486445"/>
            <a:ext cx="1107996" cy="369332"/>
          </a:xfrm>
          <a:prstGeom prst="rect">
            <a:avLst/>
          </a:prstGeom>
          <a:noFill/>
        </p:spPr>
        <p:txBody>
          <a:bodyPr wrap="none" rtlCol="0">
            <a:spAutoFit/>
          </a:bodyPr>
          <a:lstStyle/>
          <a:p>
            <a:r>
              <a:rPr lang="en-US" dirty="0" err="1"/>
              <a:t>生物分类</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6363742" y="1322839"/>
            <a:ext cx="50907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知识表示</a:t>
            </a:r>
          </a:p>
        </p:txBody>
      </p:sp>
      <p:grpSp>
        <p:nvGrpSpPr>
          <p:cNvPr id="75" name="组合 74"/>
          <p:cNvGrpSpPr/>
          <p:nvPr/>
        </p:nvGrpSpPr>
        <p:grpSpPr>
          <a:xfrm>
            <a:off x="5433467" y="1322839"/>
            <a:ext cx="720000" cy="720000"/>
            <a:chOff x="5412150" y="1180600"/>
            <a:chExt cx="720000" cy="720000"/>
          </a:xfrm>
        </p:grpSpPr>
        <p:sp>
          <p:nvSpPr>
            <p:cNvPr id="61" name="矩形 60"/>
            <p:cNvSpPr/>
            <p:nvPr/>
          </p:nvSpPr>
          <p:spPr>
            <a:xfrm>
              <a:off x="5412150" y="1180600"/>
              <a:ext cx="720000" cy="720000"/>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433467" y="2402839"/>
            <a:ext cx="720000" cy="720000"/>
            <a:chOff x="5412150" y="2260600"/>
            <a:chExt cx="720000" cy="720000"/>
          </a:xfrm>
        </p:grpSpPr>
        <p:sp>
          <p:nvSpPr>
            <p:cNvPr id="58" name="矩形 57"/>
            <p:cNvSpPr/>
            <p:nvPr/>
          </p:nvSpPr>
          <p:spPr>
            <a:xfrm>
              <a:off x="5412150" y="2260600"/>
              <a:ext cx="720000" cy="720000"/>
            </a:xfrm>
            <a:prstGeom prst="rect">
              <a:avLst/>
            </a:prstGeom>
            <a:solidFill>
              <a:srgbClr val="4454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363742" y="2402839"/>
            <a:ext cx="50907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44546A"/>
                </a:solidFill>
              </a:rPr>
              <a:t>知识图谱</a:t>
            </a:r>
          </a:p>
        </p:txBody>
      </p:sp>
      <p:sp>
        <p:nvSpPr>
          <p:cNvPr id="24" name="文本框 23"/>
          <p:cNvSpPr txBox="1"/>
          <p:nvPr/>
        </p:nvSpPr>
        <p:spPr>
          <a:xfrm>
            <a:off x="737508" y="2713335"/>
            <a:ext cx="3256641" cy="923330"/>
          </a:xfrm>
          <a:prstGeom prst="rect">
            <a:avLst/>
          </a:prstGeom>
          <a:noFill/>
        </p:spPr>
        <p:txBody>
          <a:bodyPr wrap="square" rtlCol="0">
            <a:spAutoFit/>
          </a:bodyPr>
          <a:lstStyle/>
          <a:p>
            <a:pPr algn="ctr"/>
            <a:r>
              <a:rPr lang="zh-CN" altLang="en-US" sz="5400" b="1" dirty="0">
                <a:solidFill>
                  <a:schemeClr val="accent1"/>
                </a:solidFill>
              </a:rPr>
              <a:t>提纲</a:t>
            </a:r>
          </a:p>
        </p:txBody>
      </p:sp>
      <p:grpSp>
        <p:nvGrpSpPr>
          <p:cNvPr id="15" name="组合 73"/>
          <p:cNvGrpSpPr/>
          <p:nvPr/>
        </p:nvGrpSpPr>
        <p:grpSpPr>
          <a:xfrm>
            <a:off x="5433467" y="3519753"/>
            <a:ext cx="720000" cy="720000"/>
            <a:chOff x="5412150" y="2260600"/>
            <a:chExt cx="720000" cy="720000"/>
          </a:xfrm>
        </p:grpSpPr>
        <p:sp>
          <p:nvSpPr>
            <p:cNvPr id="16" name="矩形 57"/>
            <p:cNvSpPr/>
            <p:nvPr/>
          </p:nvSpPr>
          <p:spPr>
            <a:xfrm>
              <a:off x="5412150" y="2260600"/>
              <a:ext cx="720000" cy="720000"/>
            </a:xfrm>
            <a:prstGeom prst="rect">
              <a:avLst/>
            </a:prstGeom>
            <a:solidFill>
              <a:srgbClr val="4454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69"/>
          <p:cNvSpPr/>
          <p:nvPr/>
        </p:nvSpPr>
        <p:spPr>
          <a:xfrm>
            <a:off x="6363742" y="3519753"/>
            <a:ext cx="50907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44546A"/>
                </a:solidFill>
              </a:rPr>
              <a:t>搜索技术</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20</a:t>
            </a:fld>
            <a:endParaRPr lang="zh-CN" altLang="en-US" dirty="0"/>
          </a:p>
        </p:txBody>
      </p:sp>
      <p:sp>
        <p:nvSpPr>
          <p:cNvPr id="3" name="Text Placeholder 2"/>
          <p:cNvSpPr>
            <a:spLocks noGrp="1"/>
          </p:cNvSpPr>
          <p:nvPr>
            <p:ph type="body" sz="quarter" idx="14"/>
          </p:nvPr>
        </p:nvSpPr>
        <p:spPr/>
        <p:txBody>
          <a:bodyPr/>
          <a:lstStyle/>
          <a:p>
            <a:r>
              <a:rPr lang="en-US" dirty="0" err="1"/>
              <a:t>知识图谱的生命周期</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899" y="918480"/>
            <a:ext cx="6505909" cy="4716318"/>
          </a:xfrm>
          <a:prstGeom prst="rect">
            <a:avLst/>
          </a:prstGeom>
        </p:spPr>
      </p:pic>
      <p:sp>
        <p:nvSpPr>
          <p:cNvPr id="6" name="Rectangle 5"/>
          <p:cNvSpPr/>
          <p:nvPr/>
        </p:nvSpPr>
        <p:spPr>
          <a:xfrm>
            <a:off x="7067277" y="5784421"/>
            <a:ext cx="3198941" cy="581057"/>
          </a:xfrm>
          <a:prstGeom prst="rect">
            <a:avLst/>
          </a:prstGeom>
        </p:spPr>
        <p:txBody>
          <a:bodyPr wrap="square">
            <a:spAutoFit/>
          </a:bodyPr>
          <a:lstStyle/>
          <a:p>
            <a:pPr>
              <a:lnSpc>
                <a:spcPct val="150000"/>
              </a:lnSpc>
            </a:pPr>
            <a:r>
              <a:rPr lang="zh-CN" altLang="en-US" sz="2400" b="1" dirty="0">
                <a:solidFill>
                  <a:srgbClr val="44546A"/>
                </a:solidFill>
                <a:latin typeface="+mn-ea"/>
              </a:rPr>
              <a:t>知识图谱的生命周期</a:t>
            </a:r>
            <a:endParaRPr lang="en-US" sz="2400" dirty="0">
              <a:solidFill>
                <a:srgbClr val="44546A"/>
              </a:solidFill>
              <a:latin typeface="+mn-ea"/>
            </a:endParaRPr>
          </a:p>
        </p:txBody>
      </p:sp>
      <p:sp>
        <p:nvSpPr>
          <p:cNvPr id="7" name="Rectangle 6"/>
          <p:cNvSpPr/>
          <p:nvPr/>
        </p:nvSpPr>
        <p:spPr>
          <a:xfrm>
            <a:off x="326311" y="3277901"/>
            <a:ext cx="3198941" cy="3351046"/>
          </a:xfrm>
          <a:prstGeom prst="rect">
            <a:avLst/>
          </a:prstGeom>
        </p:spPr>
        <p:txBody>
          <a:bodyPr wrap="square">
            <a:spAutoFit/>
          </a:bodyPr>
          <a:lstStyle/>
          <a:p>
            <a:pPr>
              <a:lnSpc>
                <a:spcPct val="150000"/>
              </a:lnSpc>
            </a:pPr>
            <a:r>
              <a:rPr lang="zh-CN" altLang="en-US" sz="2400" b="1" dirty="0">
                <a:solidFill>
                  <a:srgbClr val="C00000"/>
                </a:solidFill>
                <a:latin typeface="+mn-ea"/>
              </a:rPr>
              <a:t>互联网知识的特点</a:t>
            </a:r>
            <a:endParaRPr lang="en-US" altLang="zh-CN" sz="2400" b="1" dirty="0">
              <a:solidFill>
                <a:srgbClr val="C00000"/>
              </a:solidFill>
              <a:latin typeface="+mn-ea"/>
            </a:endParaRPr>
          </a:p>
          <a:p>
            <a:pPr marL="342900" indent="-342900">
              <a:lnSpc>
                <a:spcPct val="150000"/>
              </a:lnSpc>
              <a:buFont typeface="Arial" panose="020B0604020202020204" pitchFamily="34" charset="0"/>
              <a:buChar char="•"/>
            </a:pPr>
            <a:r>
              <a:rPr lang="zh-CN" altLang="en-US" sz="2400" b="1" dirty="0">
                <a:solidFill>
                  <a:srgbClr val="44546A"/>
                </a:solidFill>
                <a:latin typeface="+mn-ea"/>
              </a:rPr>
              <a:t>多媒体性</a:t>
            </a:r>
            <a:endParaRPr lang="en-US" altLang="zh-CN" sz="2400" b="1" dirty="0">
              <a:solidFill>
                <a:srgbClr val="44546A"/>
              </a:solidFill>
              <a:latin typeface="+mn-ea"/>
            </a:endParaRPr>
          </a:p>
          <a:p>
            <a:pPr marL="342900" indent="-342900">
              <a:lnSpc>
                <a:spcPct val="150000"/>
              </a:lnSpc>
              <a:buFont typeface="Arial" panose="020B0604020202020204" pitchFamily="34" charset="0"/>
              <a:buChar char="•"/>
            </a:pPr>
            <a:r>
              <a:rPr lang="en-US" sz="2400" b="1" dirty="0" err="1">
                <a:solidFill>
                  <a:srgbClr val="44546A"/>
                </a:solidFill>
                <a:latin typeface="+mn-ea"/>
              </a:rPr>
              <a:t>隐蔽性</a:t>
            </a:r>
            <a:endParaRPr lang="en-US" sz="2400" b="1" dirty="0">
              <a:solidFill>
                <a:srgbClr val="44546A"/>
              </a:solidFill>
              <a:latin typeface="+mn-ea"/>
            </a:endParaRPr>
          </a:p>
          <a:p>
            <a:pPr marL="342900" indent="-342900">
              <a:lnSpc>
                <a:spcPct val="150000"/>
              </a:lnSpc>
              <a:buFont typeface="Arial" panose="020B0604020202020204" pitchFamily="34" charset="0"/>
              <a:buChar char="•"/>
            </a:pPr>
            <a:r>
              <a:rPr lang="en-US" sz="2400" b="1" dirty="0" err="1">
                <a:solidFill>
                  <a:srgbClr val="44546A"/>
                </a:solidFill>
                <a:latin typeface="+mn-ea"/>
              </a:rPr>
              <a:t>分布性</a:t>
            </a:r>
            <a:endParaRPr lang="en-US" sz="2400" b="1" dirty="0">
              <a:solidFill>
                <a:srgbClr val="44546A"/>
              </a:solidFill>
              <a:latin typeface="+mn-ea"/>
            </a:endParaRPr>
          </a:p>
          <a:p>
            <a:pPr marL="342900" indent="-342900">
              <a:lnSpc>
                <a:spcPct val="150000"/>
              </a:lnSpc>
              <a:buFont typeface="Arial" panose="020B0604020202020204" pitchFamily="34" charset="0"/>
              <a:buChar char="•"/>
            </a:pPr>
            <a:r>
              <a:rPr lang="en-US" sz="2400" b="1" dirty="0" err="1">
                <a:solidFill>
                  <a:srgbClr val="44546A"/>
                </a:solidFill>
                <a:latin typeface="+mn-ea"/>
              </a:rPr>
              <a:t>异构性</a:t>
            </a:r>
            <a:endParaRPr lang="en-US" sz="2400" b="1" dirty="0">
              <a:solidFill>
                <a:srgbClr val="44546A"/>
              </a:solidFill>
              <a:latin typeface="+mn-ea"/>
            </a:endParaRPr>
          </a:p>
          <a:p>
            <a:pPr marL="342900" indent="-342900">
              <a:lnSpc>
                <a:spcPct val="150000"/>
              </a:lnSpc>
              <a:buFont typeface="Arial" panose="020B0604020202020204" pitchFamily="34" charset="0"/>
              <a:buChar char="•"/>
            </a:pPr>
            <a:r>
              <a:rPr lang="en-US" sz="2400" b="1" dirty="0" err="1">
                <a:solidFill>
                  <a:srgbClr val="44546A"/>
                </a:solidFill>
                <a:latin typeface="+mn-ea"/>
              </a:rPr>
              <a:t>海量性</a:t>
            </a:r>
            <a:endParaRPr lang="en-US" sz="2400" b="1" dirty="0">
              <a:solidFill>
                <a:srgbClr val="44546A"/>
              </a:solidFill>
              <a:latin typeface="+mn-ea"/>
            </a:endParaRPr>
          </a:p>
        </p:txBody>
      </p:sp>
      <p:sp>
        <p:nvSpPr>
          <p:cNvPr id="8" name="Rectangle 7"/>
          <p:cNvSpPr/>
          <p:nvPr/>
        </p:nvSpPr>
        <p:spPr>
          <a:xfrm>
            <a:off x="326311" y="925407"/>
            <a:ext cx="3913180" cy="2243050"/>
          </a:xfrm>
          <a:prstGeom prst="rect">
            <a:avLst/>
          </a:prstGeom>
        </p:spPr>
        <p:txBody>
          <a:bodyPr wrap="square">
            <a:spAutoFit/>
          </a:bodyPr>
          <a:lstStyle/>
          <a:p>
            <a:pPr>
              <a:lnSpc>
                <a:spcPct val="150000"/>
              </a:lnSpc>
            </a:pPr>
            <a:r>
              <a:rPr lang="zh-CN" altLang="en-US" sz="2400" b="1" dirty="0">
                <a:solidFill>
                  <a:srgbClr val="C00000"/>
                </a:solidFill>
                <a:latin typeface="+mn-ea"/>
              </a:rPr>
              <a:t>互联网数据</a:t>
            </a:r>
            <a:endParaRPr lang="en-US" altLang="zh-CN" sz="2400" b="1" dirty="0">
              <a:solidFill>
                <a:srgbClr val="C00000"/>
              </a:solidFill>
              <a:latin typeface="+mn-ea"/>
            </a:endParaRPr>
          </a:p>
          <a:p>
            <a:pPr marL="342900" indent="-342900">
              <a:lnSpc>
                <a:spcPct val="150000"/>
              </a:lnSpc>
              <a:buFont typeface="Arial" panose="020B0604020202020204" pitchFamily="34" charset="0"/>
              <a:buChar char="•"/>
            </a:pPr>
            <a:r>
              <a:rPr lang="zh-CN" altLang="en-US" sz="2400" b="1" dirty="0">
                <a:solidFill>
                  <a:srgbClr val="44546A"/>
                </a:solidFill>
                <a:latin typeface="+mn-ea"/>
              </a:rPr>
              <a:t>结构化：</a:t>
            </a:r>
            <a:r>
              <a:rPr lang="zh-CN" altLang="en-US" sz="2400" dirty="0">
                <a:solidFill>
                  <a:srgbClr val="44546A"/>
                </a:solidFill>
                <a:latin typeface="+mn-ea"/>
              </a:rPr>
              <a:t>表格、数据库</a:t>
            </a:r>
            <a:endParaRPr lang="en-US" altLang="zh-CN" sz="2400" dirty="0">
              <a:solidFill>
                <a:srgbClr val="44546A"/>
              </a:solidFill>
              <a:latin typeface="+mn-ea"/>
            </a:endParaRPr>
          </a:p>
          <a:p>
            <a:pPr marL="342900" indent="-342900">
              <a:lnSpc>
                <a:spcPct val="150000"/>
              </a:lnSpc>
              <a:buFont typeface="Arial" panose="020B0604020202020204" pitchFamily="34" charset="0"/>
              <a:buChar char="•"/>
            </a:pPr>
            <a:r>
              <a:rPr lang="zh-CN" altLang="en-US" sz="2400" b="1" dirty="0">
                <a:solidFill>
                  <a:srgbClr val="44546A"/>
                </a:solidFill>
                <a:latin typeface="+mn-ea"/>
              </a:rPr>
              <a:t>半结构化：</a:t>
            </a:r>
            <a:r>
              <a:rPr lang="zh-CN" altLang="en-US" sz="2400" dirty="0">
                <a:solidFill>
                  <a:srgbClr val="44546A"/>
                </a:solidFill>
                <a:latin typeface="+mn-ea"/>
              </a:rPr>
              <a:t>百科类网站</a:t>
            </a:r>
            <a:endParaRPr lang="en-US" altLang="zh-CN" sz="2400" dirty="0">
              <a:solidFill>
                <a:srgbClr val="44546A"/>
              </a:solidFill>
              <a:latin typeface="+mn-ea"/>
            </a:endParaRPr>
          </a:p>
          <a:p>
            <a:pPr marL="342900" indent="-342900">
              <a:lnSpc>
                <a:spcPct val="150000"/>
              </a:lnSpc>
              <a:buFont typeface="Arial" panose="020B0604020202020204" pitchFamily="34" charset="0"/>
              <a:buChar char="•"/>
            </a:pPr>
            <a:r>
              <a:rPr lang="zh-CN" altLang="en-US" sz="2400" b="1" dirty="0">
                <a:solidFill>
                  <a:srgbClr val="44546A"/>
                </a:solidFill>
                <a:latin typeface="+mn-ea"/>
              </a:rPr>
              <a:t>非结构化：</a:t>
            </a:r>
            <a:r>
              <a:rPr lang="zh-CN" altLang="en-US" sz="2400" dirty="0">
                <a:solidFill>
                  <a:srgbClr val="44546A"/>
                </a:solidFill>
                <a:latin typeface="+mn-ea"/>
              </a:rPr>
              <a:t>视频、图像</a:t>
            </a:r>
            <a:endParaRPr lang="en-US" sz="2400" dirty="0">
              <a:solidFill>
                <a:srgbClr val="44546A"/>
              </a:solidFill>
              <a:latin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21</a:t>
            </a:fld>
            <a:endParaRPr lang="zh-CN" altLang="en-US" dirty="0"/>
          </a:p>
        </p:txBody>
      </p:sp>
      <p:sp>
        <p:nvSpPr>
          <p:cNvPr id="3" name="Text Placeholder 2"/>
          <p:cNvSpPr>
            <a:spLocks noGrp="1"/>
          </p:cNvSpPr>
          <p:nvPr>
            <p:ph type="body" sz="quarter" idx="14"/>
          </p:nvPr>
        </p:nvSpPr>
        <p:spPr/>
        <p:txBody>
          <a:bodyPr/>
          <a:lstStyle/>
          <a:p>
            <a:r>
              <a:rPr lang="en-US" dirty="0" err="1"/>
              <a:t>知识图谱生命周期</a:t>
            </a:r>
            <a:r>
              <a:rPr lang="zh-CN" altLang="en-US" dirty="0"/>
              <a:t>：知识建模</a:t>
            </a:r>
            <a:endParaRPr lang="en-US" dirty="0"/>
          </a:p>
        </p:txBody>
      </p:sp>
      <p:sp>
        <p:nvSpPr>
          <p:cNvPr id="4" name="TextBox 3"/>
          <p:cNvSpPr txBox="1"/>
          <p:nvPr/>
        </p:nvSpPr>
        <p:spPr>
          <a:xfrm>
            <a:off x="408459" y="831269"/>
            <a:ext cx="10906569" cy="2345707"/>
          </a:xfrm>
          <a:prstGeom prst="rect">
            <a:avLst/>
          </a:prstGeom>
          <a:noFill/>
        </p:spPr>
        <p:txBody>
          <a:bodyPr wrap="square" rtlCol="0">
            <a:spAutoFit/>
          </a:bodyPr>
          <a:lstStyle/>
          <a:p>
            <a:pPr>
              <a:lnSpc>
                <a:spcPct val="150000"/>
              </a:lnSpc>
            </a:pPr>
            <a:r>
              <a:rPr lang="zh-TW" altLang="en-US" sz="2000" dirty="0"/>
              <a:t>﻿</a:t>
            </a:r>
            <a:r>
              <a:rPr lang="zh-TW" altLang="en-US" sz="2000" b="1" dirty="0">
                <a:solidFill>
                  <a:srgbClr val="C00000"/>
                </a:solidFill>
              </a:rPr>
              <a:t>知识建模：</a:t>
            </a:r>
            <a:r>
              <a:rPr lang="zh-TW" altLang="en-US" sz="2000" dirty="0"/>
              <a:t>是定义领域知识描述的概念、事件、规则及其相互关系的知识表示方法，建立知识图谱的概念模型。主要包括领域概念及概念层次（上下位关系）学习、概念属性学习等。</a:t>
            </a:r>
            <a:endParaRPr lang="en-US" altLang="zh-TW" sz="2000" dirty="0"/>
          </a:p>
          <a:p>
            <a:pPr>
              <a:lnSpc>
                <a:spcPct val="150000"/>
              </a:lnSpc>
            </a:pPr>
            <a:r>
              <a:rPr lang="zh-TW" altLang="en-US" sz="2000" dirty="0">
                <a:solidFill>
                  <a:srgbClr val="C00000"/>
                </a:solidFill>
              </a:rPr>
              <a:t>概念抽取</a:t>
            </a:r>
            <a:r>
              <a:rPr lang="zh-CN" altLang="en-US" sz="2000" dirty="0">
                <a:solidFill>
                  <a:srgbClr val="C00000"/>
                </a:solidFill>
              </a:rPr>
              <a:t>：</a:t>
            </a:r>
            <a:r>
              <a:rPr lang="zh-CN" altLang="en-US" sz="2000" dirty="0"/>
              <a:t>自动从领域语料中识别领域相关术语，往往采取基于规则或弱监督方法；</a:t>
            </a:r>
            <a:endParaRPr lang="en-US" altLang="zh-CN" sz="2000" dirty="0"/>
          </a:p>
          <a:p>
            <a:pPr>
              <a:lnSpc>
                <a:spcPct val="150000"/>
              </a:lnSpc>
            </a:pPr>
            <a:r>
              <a:rPr lang="zh-CN" altLang="en-US" sz="2000" dirty="0">
                <a:solidFill>
                  <a:srgbClr val="C00000"/>
                </a:solidFill>
              </a:rPr>
              <a:t>概念层次建模：</a:t>
            </a:r>
            <a:r>
              <a:rPr lang="zh-CN" altLang="en-US" sz="2000" dirty="0"/>
              <a:t>确定概念和子概念之间的关系，将概念组织成分类树或无环图的结构；</a:t>
            </a:r>
            <a:endParaRPr lang="en-US" altLang="zh-CN" sz="2000" dirty="0"/>
          </a:p>
          <a:p>
            <a:pPr>
              <a:lnSpc>
                <a:spcPct val="150000"/>
              </a:lnSpc>
            </a:pPr>
            <a:r>
              <a:rPr lang="zh-CN" altLang="en-US" sz="2000" dirty="0">
                <a:solidFill>
                  <a:srgbClr val="C00000"/>
                </a:solidFill>
              </a:rPr>
              <a:t>属性：</a:t>
            </a:r>
            <a:r>
              <a:rPr lang="zh-CN" altLang="en-US" sz="2000" dirty="0"/>
              <a:t>概念的内涵表达，描述概念的性质或特征。是概念知识建模和知识库自动构建的关键步骤；</a:t>
            </a:r>
            <a:endParaRPr lang="en-US" sz="20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7963" y="3203020"/>
            <a:ext cx="7370618" cy="35857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22</a:t>
            </a:fld>
            <a:endParaRPr lang="zh-CN" altLang="en-US" dirty="0"/>
          </a:p>
        </p:txBody>
      </p:sp>
      <p:sp>
        <p:nvSpPr>
          <p:cNvPr id="3" name="Text Placeholder 2"/>
          <p:cNvSpPr>
            <a:spLocks noGrp="1"/>
          </p:cNvSpPr>
          <p:nvPr>
            <p:ph type="body" sz="quarter" idx="14"/>
          </p:nvPr>
        </p:nvSpPr>
        <p:spPr/>
        <p:txBody>
          <a:bodyPr/>
          <a:lstStyle/>
          <a:p>
            <a:r>
              <a:rPr lang="en-US" dirty="0" err="1"/>
              <a:t>知识图谱生命周期</a:t>
            </a:r>
            <a:r>
              <a:rPr lang="zh-CN" altLang="en-US" dirty="0"/>
              <a:t>：知识获取</a:t>
            </a:r>
            <a:endParaRPr lang="en-US" dirty="0"/>
          </a:p>
        </p:txBody>
      </p:sp>
      <p:sp>
        <p:nvSpPr>
          <p:cNvPr id="4" name="TextBox 3"/>
          <p:cNvSpPr txBox="1"/>
          <p:nvPr/>
        </p:nvSpPr>
        <p:spPr>
          <a:xfrm>
            <a:off x="408459" y="831269"/>
            <a:ext cx="10906569" cy="5113579"/>
          </a:xfrm>
          <a:prstGeom prst="rect">
            <a:avLst/>
          </a:prstGeom>
          <a:noFill/>
        </p:spPr>
        <p:txBody>
          <a:bodyPr wrap="square" rtlCol="0">
            <a:spAutoFit/>
          </a:bodyPr>
          <a:lstStyle/>
          <a:p>
            <a:pPr>
              <a:lnSpc>
                <a:spcPct val="150000"/>
              </a:lnSpc>
            </a:pPr>
            <a:r>
              <a:rPr lang="zh-TW" altLang="en-US" sz="2000" dirty="0"/>
              <a:t>﻿</a:t>
            </a:r>
            <a:r>
              <a:rPr lang="zh-TW" altLang="en-US" sz="2000" b="1" dirty="0">
                <a:solidFill>
                  <a:srgbClr val="C00000"/>
                </a:solidFill>
              </a:rPr>
              <a:t>知识获取：</a:t>
            </a:r>
            <a:r>
              <a:rPr lang="zh-TW" altLang="en-US" sz="2000" dirty="0"/>
              <a:t>﻿是对知识建模定义的知识要素进行实例化的过程。知识图谱中实例的属性描述以三元组的形式表示，其数量决定了知识图谱的丰富程度。因此，建模完成之后，通常采用不同类型的机器学习方法从多源异构的数据源中进行事实型知识的学习</a:t>
            </a:r>
            <a:r>
              <a:rPr lang="zh-CN" altLang="en-US" sz="2000" dirty="0"/>
              <a:t>。</a:t>
            </a:r>
            <a:endParaRPr lang="en-US" altLang="zh-CN" sz="2000" dirty="0"/>
          </a:p>
          <a:p>
            <a:pPr>
              <a:lnSpc>
                <a:spcPct val="150000"/>
              </a:lnSpc>
            </a:pPr>
            <a:endParaRPr lang="en-US" altLang="zh-CN" sz="2000" dirty="0"/>
          </a:p>
          <a:p>
            <a:pPr>
              <a:lnSpc>
                <a:spcPct val="150000"/>
              </a:lnSpc>
            </a:pPr>
            <a:r>
              <a:rPr lang="zh-TW" altLang="en-US" sz="2000" b="1" dirty="0">
                <a:solidFill>
                  <a:srgbClr val="C00000"/>
                </a:solidFill>
              </a:rPr>
              <a:t>典型任务</a:t>
            </a:r>
            <a:r>
              <a:rPr lang="zh-CN" altLang="en-US" sz="2000" b="1" dirty="0">
                <a:solidFill>
                  <a:srgbClr val="C00000"/>
                </a:solidFill>
              </a:rPr>
              <a:t>：</a:t>
            </a:r>
            <a:endParaRPr lang="en-US" altLang="zh-TW" sz="2000" b="1" dirty="0">
              <a:solidFill>
                <a:srgbClr val="C00000"/>
              </a:solidFill>
            </a:endParaRPr>
          </a:p>
          <a:p>
            <a:pPr>
              <a:lnSpc>
                <a:spcPct val="150000"/>
              </a:lnSpc>
            </a:pPr>
            <a:r>
              <a:rPr lang="zh-TW" altLang="en-US" sz="2000" dirty="0">
                <a:solidFill>
                  <a:srgbClr val="C00000"/>
                </a:solidFill>
              </a:rPr>
              <a:t>实体识别</a:t>
            </a:r>
            <a:r>
              <a:rPr lang="zh-CN" altLang="en-US" sz="2000" dirty="0">
                <a:solidFill>
                  <a:srgbClr val="C00000"/>
                </a:solidFill>
              </a:rPr>
              <a:t>：</a:t>
            </a:r>
            <a:r>
              <a:rPr lang="zh-CN" altLang="en-US" sz="2000" dirty="0"/>
              <a:t>自动在文本中识别给定概念的实例的过程；</a:t>
            </a:r>
            <a:endParaRPr lang="en-US" altLang="zh-CN" sz="2000" dirty="0"/>
          </a:p>
          <a:p>
            <a:pPr>
              <a:lnSpc>
                <a:spcPct val="150000"/>
              </a:lnSpc>
            </a:pPr>
            <a:r>
              <a:rPr lang="zh-CN" altLang="en-US" sz="2000" dirty="0">
                <a:solidFill>
                  <a:srgbClr val="C00000"/>
                </a:solidFill>
              </a:rPr>
              <a:t>实体链接：</a:t>
            </a:r>
            <a:r>
              <a:rPr lang="zh-CN" altLang="en-US" sz="2000" dirty="0"/>
              <a:t>在实体识别的基础上，将提取的实体映射到知识图谱中对应实体的过程；</a:t>
            </a:r>
            <a:endParaRPr lang="en-US" altLang="zh-CN" sz="2000" dirty="0"/>
          </a:p>
          <a:p>
            <a:pPr>
              <a:lnSpc>
                <a:spcPct val="150000"/>
              </a:lnSpc>
            </a:pPr>
            <a:r>
              <a:rPr lang="zh-CN" altLang="en-US" sz="2000" dirty="0">
                <a:solidFill>
                  <a:srgbClr val="C00000"/>
                </a:solidFill>
              </a:rPr>
              <a:t>属性</a:t>
            </a:r>
            <a:r>
              <a:rPr lang="en-US" altLang="zh-CN" sz="2000" dirty="0">
                <a:solidFill>
                  <a:srgbClr val="C00000"/>
                </a:solidFill>
              </a:rPr>
              <a:t>/</a:t>
            </a:r>
            <a:r>
              <a:rPr lang="zh-CN" altLang="en-US" sz="2000" dirty="0">
                <a:solidFill>
                  <a:srgbClr val="C00000"/>
                </a:solidFill>
              </a:rPr>
              <a:t>关系抽取：</a:t>
            </a:r>
            <a:r>
              <a:rPr lang="zh-CN" altLang="en-US" sz="2000" dirty="0"/>
              <a:t>旨在丰富实体的属性信息，或者识别实体之间的关系；</a:t>
            </a:r>
            <a:endParaRPr lang="en-US" altLang="zh-CN" sz="2000" dirty="0"/>
          </a:p>
          <a:p>
            <a:pPr>
              <a:lnSpc>
                <a:spcPct val="150000"/>
              </a:lnSpc>
            </a:pPr>
            <a:r>
              <a:rPr lang="zh-CN" altLang="en-US" sz="2000" dirty="0">
                <a:solidFill>
                  <a:srgbClr val="C00000"/>
                </a:solidFill>
              </a:rPr>
              <a:t>事件抽取：</a:t>
            </a:r>
            <a:r>
              <a:rPr lang="zh-CN" altLang="en-US" sz="2000" dirty="0"/>
              <a:t>在文本中识别并抽取出时间信息并以结构化的形式呈现出来，包括时间、地点、角色、状态、关系等；</a:t>
            </a:r>
            <a:endParaRPr lang="en-US" altLang="zh-CN" sz="2000" dirty="0"/>
          </a:p>
          <a:p>
            <a:pPr>
              <a:lnSpc>
                <a:spcPct val="150000"/>
              </a:lnSpc>
            </a:pPr>
            <a:r>
              <a:rPr lang="zh-CN" altLang="en-US" sz="2000" dirty="0">
                <a:solidFill>
                  <a:srgbClr val="C00000"/>
                </a:solidFill>
              </a:rPr>
              <a:t>语义集成：</a:t>
            </a:r>
            <a:r>
              <a:rPr lang="zh-CN" altLang="en-US" sz="2000" dirty="0"/>
              <a:t>发现异构知识图谱间实体（概念、属性、实例）的等价关系；</a:t>
            </a: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23</a:t>
            </a:fld>
            <a:endParaRPr lang="zh-CN" altLang="en-US" dirty="0"/>
          </a:p>
        </p:txBody>
      </p:sp>
      <p:sp>
        <p:nvSpPr>
          <p:cNvPr id="3" name="Text Placeholder 2"/>
          <p:cNvSpPr>
            <a:spLocks noGrp="1"/>
          </p:cNvSpPr>
          <p:nvPr>
            <p:ph type="body" sz="quarter" idx="14"/>
          </p:nvPr>
        </p:nvSpPr>
        <p:spPr/>
        <p:txBody>
          <a:bodyPr/>
          <a:lstStyle/>
          <a:p>
            <a:r>
              <a:rPr lang="en-US" dirty="0" err="1"/>
              <a:t>知识图谱生命周期</a:t>
            </a:r>
            <a:r>
              <a:rPr lang="zh-CN" altLang="en-US" dirty="0"/>
              <a:t>：知识管理</a:t>
            </a:r>
            <a:endParaRPr lang="en-US" dirty="0"/>
          </a:p>
        </p:txBody>
      </p:sp>
      <p:sp>
        <p:nvSpPr>
          <p:cNvPr id="4" name="TextBox 3"/>
          <p:cNvSpPr txBox="1"/>
          <p:nvPr/>
        </p:nvSpPr>
        <p:spPr>
          <a:xfrm>
            <a:off x="408459" y="831269"/>
            <a:ext cx="10906569" cy="4192366"/>
          </a:xfrm>
          <a:prstGeom prst="rect">
            <a:avLst/>
          </a:prstGeom>
          <a:noFill/>
        </p:spPr>
        <p:txBody>
          <a:bodyPr wrap="square" rtlCol="0">
            <a:spAutoFit/>
          </a:bodyPr>
          <a:lstStyle/>
          <a:p>
            <a:pPr>
              <a:lnSpc>
                <a:spcPct val="150000"/>
              </a:lnSpc>
            </a:pPr>
            <a:r>
              <a:rPr lang="zh-TW" altLang="en-US" sz="2000" dirty="0"/>
              <a:t>﻿</a:t>
            </a:r>
            <a:r>
              <a:rPr lang="zh-TW" altLang="en-US" sz="2000" b="1" dirty="0">
                <a:solidFill>
                  <a:srgbClr val="C00000"/>
                </a:solidFill>
              </a:rPr>
              <a:t>知识管理：</a:t>
            </a:r>
            <a:r>
              <a:rPr lang="zh-TW" altLang="en-US" sz="2000" dirty="0"/>
              <a:t>﻿得益于强大的语义表达能力和灵活丰富的表现形式</a:t>
            </a:r>
            <a:r>
              <a:rPr lang="zh-CN" altLang="en-US" sz="2000" dirty="0"/>
              <a:t>，知识图谱迅速普及，</a:t>
            </a:r>
            <a:r>
              <a:rPr lang="zh-TW" altLang="en-US" sz="2000" dirty="0"/>
              <a:t>如何有效地存储和查询大规模的</a:t>
            </a:r>
            <a:r>
              <a:rPr lang="en-US" altLang="zh-TW" sz="2000" dirty="0"/>
              <a:t>RDF</a:t>
            </a:r>
            <a:r>
              <a:rPr lang="zh-TW" altLang="en-US" sz="2000" dirty="0"/>
              <a:t>数据集是知识管理面临的一个核心问题</a:t>
            </a:r>
            <a:r>
              <a:rPr lang="zh-CN" altLang="en-US" sz="2000" dirty="0"/>
              <a:t>。﻿因此，</a:t>
            </a:r>
            <a:r>
              <a:rPr lang="zh-CN" altLang="en-US" sz="2000" dirty="0">
                <a:solidFill>
                  <a:srgbClr val="C00000"/>
                </a:solidFill>
              </a:rPr>
              <a:t>知识管理</a:t>
            </a:r>
            <a:r>
              <a:rPr lang="zh-CN" altLang="en-US" sz="2000" dirty="0"/>
              <a:t>主要研究图谱知识的存储和索引，方便快速访问和查询</a:t>
            </a:r>
            <a:endParaRPr lang="en-US" altLang="zh-CN" sz="2000" dirty="0"/>
          </a:p>
          <a:p>
            <a:pPr>
              <a:lnSpc>
                <a:spcPct val="150000"/>
              </a:lnSpc>
            </a:pPr>
            <a:endParaRPr lang="en-US" altLang="zh-CN" sz="2000" dirty="0"/>
          </a:p>
          <a:p>
            <a:pPr>
              <a:lnSpc>
                <a:spcPct val="150000"/>
              </a:lnSpc>
            </a:pPr>
            <a:r>
              <a:rPr lang="zh-TW" altLang="en-US" sz="2000" b="1" dirty="0">
                <a:solidFill>
                  <a:srgbClr val="C00000"/>
                </a:solidFill>
              </a:rPr>
              <a:t>典型数据库</a:t>
            </a:r>
            <a:r>
              <a:rPr lang="zh-CN" altLang="en-US" sz="2000" b="1" dirty="0">
                <a:solidFill>
                  <a:srgbClr val="C00000"/>
                </a:solidFill>
              </a:rPr>
              <a:t>：</a:t>
            </a:r>
            <a:endParaRPr lang="en-US" altLang="zh-TW" sz="2000" b="1" dirty="0">
              <a:solidFill>
                <a:srgbClr val="C00000"/>
              </a:solidFill>
            </a:endParaRPr>
          </a:p>
          <a:p>
            <a:pPr>
              <a:lnSpc>
                <a:spcPct val="150000"/>
              </a:lnSpc>
            </a:pPr>
            <a:r>
              <a:rPr lang="en-US" altLang="zh-TW" sz="2000" dirty="0">
                <a:solidFill>
                  <a:srgbClr val="C00000"/>
                </a:solidFill>
              </a:rPr>
              <a:t>Neo</a:t>
            </a:r>
            <a:r>
              <a:rPr lang="en-US" altLang="zh-CN" sz="2000" dirty="0">
                <a:solidFill>
                  <a:srgbClr val="C00000"/>
                </a:solidFill>
              </a:rPr>
              <a:t>4j</a:t>
            </a:r>
            <a:r>
              <a:rPr lang="zh-CN" altLang="en-US" sz="2000" dirty="0">
                <a:solidFill>
                  <a:srgbClr val="C00000"/>
                </a:solidFill>
              </a:rPr>
              <a:t>：</a:t>
            </a:r>
            <a:r>
              <a:rPr lang="zh-CN" altLang="en-US" sz="2000" dirty="0"/>
              <a:t>高性能的</a:t>
            </a:r>
            <a:r>
              <a:rPr lang="en-US" altLang="zh-CN" sz="2000" dirty="0"/>
              <a:t>,NOSQL</a:t>
            </a:r>
            <a:r>
              <a:rPr lang="zh-CN" altLang="en-US" sz="2000" dirty="0"/>
              <a:t>图形数据库，将结构化数据存储在网络上而不是表中；</a:t>
            </a:r>
            <a:endParaRPr lang="en-US" altLang="zh-CN" sz="2000" dirty="0"/>
          </a:p>
          <a:p>
            <a:pPr>
              <a:lnSpc>
                <a:spcPct val="150000"/>
              </a:lnSpc>
            </a:pPr>
            <a:r>
              <a:rPr lang="en-US" altLang="zh-CN" sz="2000" dirty="0">
                <a:solidFill>
                  <a:srgbClr val="C00000"/>
                </a:solidFill>
              </a:rPr>
              <a:t>Virtuoso</a:t>
            </a:r>
            <a:r>
              <a:rPr lang="zh-CN" altLang="en-US" sz="2000" dirty="0">
                <a:solidFill>
                  <a:srgbClr val="C00000"/>
                </a:solidFill>
              </a:rPr>
              <a:t>：</a:t>
            </a:r>
            <a:r>
              <a:rPr lang="zh-CN" altLang="en-US" sz="2000" dirty="0"/>
              <a:t>三元组数据库，支持百亿条三元组，著名知识图谱</a:t>
            </a:r>
            <a:r>
              <a:rPr lang="en-US" altLang="zh-CN" sz="2000" dirty="0" err="1"/>
              <a:t>DBpedia</a:t>
            </a:r>
            <a:r>
              <a:rPr lang="zh-CN" altLang="en-US" sz="2000" dirty="0"/>
              <a:t>采用该数据库；</a:t>
            </a:r>
            <a:endParaRPr lang="en-US" altLang="zh-CN" sz="2000" dirty="0"/>
          </a:p>
          <a:p>
            <a:pPr>
              <a:lnSpc>
                <a:spcPct val="150000"/>
              </a:lnSpc>
            </a:pPr>
            <a:r>
              <a:rPr lang="zh-TW" altLang="en-US" sz="2000" b="1" dirty="0">
                <a:solidFill>
                  <a:srgbClr val="C00000"/>
                </a:solidFill>
              </a:rPr>
              <a:t>数据库查询语言</a:t>
            </a:r>
            <a:r>
              <a:rPr lang="zh-CN" altLang="en-US" sz="2000" b="1" dirty="0">
                <a:solidFill>
                  <a:srgbClr val="C00000"/>
                </a:solidFill>
              </a:rPr>
              <a:t>：</a:t>
            </a:r>
            <a:endParaRPr lang="en-US" altLang="zh-TW" sz="2000" b="1" dirty="0">
              <a:solidFill>
                <a:srgbClr val="C00000"/>
              </a:solidFill>
            </a:endParaRPr>
          </a:p>
          <a:p>
            <a:pPr>
              <a:lnSpc>
                <a:spcPct val="150000"/>
              </a:lnSpc>
            </a:pPr>
            <a:r>
              <a:rPr lang="en-US" altLang="zh-CN" sz="2000" dirty="0">
                <a:solidFill>
                  <a:srgbClr val="C00000"/>
                </a:solidFill>
              </a:rPr>
              <a:t>SPARQL</a:t>
            </a:r>
            <a:r>
              <a:rPr lang="zh-CN" altLang="en-US" sz="2000" dirty="0">
                <a:solidFill>
                  <a:srgbClr val="C00000"/>
                </a:solidFill>
              </a:rPr>
              <a:t>：</a:t>
            </a:r>
            <a:r>
              <a:rPr lang="zh-CN" altLang="en-US" sz="2000" dirty="0"/>
              <a:t>针对</a:t>
            </a:r>
            <a:r>
              <a:rPr lang="en-US" altLang="zh-CN" sz="2000" dirty="0"/>
              <a:t>RDF</a:t>
            </a:r>
            <a:r>
              <a:rPr lang="zh-CN" altLang="en-US" sz="2000" dirty="0"/>
              <a:t>数据的查询语言，查询过程可以视为在</a:t>
            </a:r>
            <a:r>
              <a:rPr lang="en-US" altLang="zh-CN" sz="2000" dirty="0"/>
              <a:t>RDF</a:t>
            </a:r>
            <a:r>
              <a:rPr lang="zh-CN" altLang="en-US" sz="2000" dirty="0"/>
              <a:t>数据图上进行子图匹配运算。</a:t>
            </a:r>
            <a:endParaRPr lang="en-US" altLang="zh-CN"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48" y="5212759"/>
            <a:ext cx="3800773" cy="142529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743" y="5272526"/>
            <a:ext cx="4904509" cy="1162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24</a:t>
            </a:fld>
            <a:endParaRPr lang="zh-CN" altLang="en-US" dirty="0"/>
          </a:p>
        </p:txBody>
      </p:sp>
      <p:sp>
        <p:nvSpPr>
          <p:cNvPr id="3" name="Text Placeholder 2"/>
          <p:cNvSpPr>
            <a:spLocks noGrp="1"/>
          </p:cNvSpPr>
          <p:nvPr>
            <p:ph type="body" sz="quarter" idx="14"/>
          </p:nvPr>
        </p:nvSpPr>
        <p:spPr/>
        <p:txBody>
          <a:bodyPr/>
          <a:lstStyle/>
          <a:p>
            <a:r>
              <a:rPr lang="en-US" dirty="0" err="1"/>
              <a:t>知识图谱生命周期</a:t>
            </a:r>
            <a:r>
              <a:rPr lang="zh-CN" altLang="en-US" dirty="0"/>
              <a:t>：知识赋能</a:t>
            </a:r>
            <a:endParaRPr lang="en-US" dirty="0"/>
          </a:p>
        </p:txBody>
      </p:sp>
      <p:sp>
        <p:nvSpPr>
          <p:cNvPr id="4" name="TextBox 3"/>
          <p:cNvSpPr txBox="1"/>
          <p:nvPr/>
        </p:nvSpPr>
        <p:spPr>
          <a:xfrm>
            <a:off x="408459" y="831269"/>
            <a:ext cx="10906569" cy="4654031"/>
          </a:xfrm>
          <a:prstGeom prst="rect">
            <a:avLst/>
          </a:prstGeom>
          <a:noFill/>
        </p:spPr>
        <p:txBody>
          <a:bodyPr wrap="square" rtlCol="0">
            <a:spAutoFit/>
          </a:bodyPr>
          <a:lstStyle/>
          <a:p>
            <a:pPr>
              <a:lnSpc>
                <a:spcPct val="150000"/>
              </a:lnSpc>
            </a:pPr>
            <a:r>
              <a:rPr lang="zh-TW" altLang="en-US" sz="2000" dirty="0"/>
              <a:t>﻿</a:t>
            </a:r>
            <a:r>
              <a:rPr lang="zh-TW" altLang="en-US" sz="2000" b="1" dirty="0">
                <a:solidFill>
                  <a:srgbClr val="C00000"/>
                </a:solidFill>
              </a:rPr>
              <a:t>知识赋能：</a:t>
            </a:r>
            <a:r>
              <a:rPr lang="zh-TW" altLang="en-US" sz="2000" dirty="0"/>
              <a:t>﻿﻿知识图谱最初提出的目的是增强搜索结果，改善用户搜索体验，即语义搜索。但其应用方式远不止如此，知识图谱还可以应用于知识问答、领域大数据分析等。</a:t>
            </a:r>
            <a:endParaRPr lang="en-US" altLang="zh-CN" sz="2000" dirty="0"/>
          </a:p>
          <a:p>
            <a:pPr>
              <a:lnSpc>
                <a:spcPct val="150000"/>
              </a:lnSpc>
            </a:pPr>
            <a:endParaRPr lang="en-US" altLang="zh-CN" sz="2000" dirty="0"/>
          </a:p>
          <a:p>
            <a:pPr>
              <a:lnSpc>
                <a:spcPct val="150000"/>
              </a:lnSpc>
            </a:pPr>
            <a:r>
              <a:rPr lang="zh-TW" altLang="en-US" sz="2000" b="1" dirty="0">
                <a:solidFill>
                  <a:srgbClr val="C00000"/>
                </a:solidFill>
              </a:rPr>
              <a:t>典型应用</a:t>
            </a:r>
            <a:r>
              <a:rPr lang="zh-CN" altLang="en-US" sz="2000" b="1" dirty="0">
                <a:solidFill>
                  <a:srgbClr val="C00000"/>
                </a:solidFill>
              </a:rPr>
              <a:t>：</a:t>
            </a:r>
            <a:endParaRPr lang="en-US" altLang="zh-TW" sz="2000" b="1" dirty="0">
              <a:solidFill>
                <a:srgbClr val="C00000"/>
              </a:solidFill>
            </a:endParaRPr>
          </a:p>
          <a:p>
            <a:pPr>
              <a:lnSpc>
                <a:spcPct val="150000"/>
              </a:lnSpc>
            </a:pPr>
            <a:r>
              <a:rPr lang="zh-TW" altLang="en-US" sz="2000" dirty="0">
                <a:solidFill>
                  <a:srgbClr val="C00000"/>
                </a:solidFill>
              </a:rPr>
              <a:t>语义搜索</a:t>
            </a:r>
            <a:r>
              <a:rPr lang="zh-CN" altLang="en-US" sz="2000" dirty="0">
                <a:solidFill>
                  <a:srgbClr val="C00000"/>
                </a:solidFill>
              </a:rPr>
              <a:t>：</a:t>
            </a:r>
            <a:r>
              <a:rPr lang="zh-CN" altLang="en-US" sz="2000" dirty="0"/>
              <a:t>以有向图的方式提供满足用户需求的结构化语义内容，包括实体搜索、关系搜索、定义搜索、实例搜索等；</a:t>
            </a:r>
            <a:endParaRPr lang="en-US" altLang="zh-CN" sz="2000" dirty="0"/>
          </a:p>
          <a:p>
            <a:pPr>
              <a:lnSpc>
                <a:spcPct val="150000"/>
              </a:lnSpc>
            </a:pPr>
            <a:r>
              <a:rPr lang="zh-CN" altLang="en-US" sz="2000" dirty="0">
                <a:solidFill>
                  <a:srgbClr val="C00000"/>
                </a:solidFill>
              </a:rPr>
              <a:t>知识问答：</a:t>
            </a:r>
            <a:r>
              <a:rPr lang="zh-CN" altLang="en-US" sz="2000" dirty="0"/>
              <a:t>﻿通过对问句的语义分析，将非结构化问句解析成结构化的查询，从已有结构化的知识图谱中获取答案，使用户可直接获得问题的答案；</a:t>
            </a:r>
            <a:endParaRPr lang="en-US" altLang="zh-CN" sz="2000" dirty="0"/>
          </a:p>
          <a:p>
            <a:pPr>
              <a:lnSpc>
                <a:spcPct val="150000"/>
              </a:lnSpc>
            </a:pPr>
            <a:r>
              <a:rPr lang="zh-TW" altLang="en-US" sz="2000" dirty="0">
                <a:solidFill>
                  <a:srgbClr val="C00000"/>
                </a:solidFill>
              </a:rPr>
              <a:t>大数据分析与决策</a:t>
            </a:r>
            <a:r>
              <a:rPr lang="zh-CN" altLang="en-US" sz="2000" dirty="0">
                <a:solidFill>
                  <a:srgbClr val="C00000"/>
                </a:solidFill>
              </a:rPr>
              <a:t>：</a:t>
            </a:r>
            <a:r>
              <a:rPr lang="zh-CN" altLang="en-US" sz="2000" dirty="0"/>
              <a:t>﻿借助知识图谱丰富准确的知识结点和广泛的关系网络对语义稀疏的领域大数据进行分析理解，为行业决策提供有力支撑。</a:t>
            </a:r>
            <a:endParaRPr lang="en-US" altLang="zh-C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704" y="5619010"/>
            <a:ext cx="2849753" cy="99741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909" t="22814" r="8546" b="30635"/>
          <a:stretch>
            <a:fillRect/>
          </a:stretch>
        </p:blipFill>
        <p:spPr>
          <a:xfrm>
            <a:off x="3817244" y="5525069"/>
            <a:ext cx="3713018" cy="109932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28246" b="26739"/>
          <a:stretch>
            <a:fillRect/>
          </a:stretch>
        </p:blipFill>
        <p:spPr>
          <a:xfrm>
            <a:off x="7969039" y="5525069"/>
            <a:ext cx="2442154" cy="109932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25</a:t>
            </a:fld>
            <a:endParaRPr lang="zh-CN" altLang="en-US" dirty="0"/>
          </a:p>
        </p:txBody>
      </p:sp>
      <p:sp>
        <p:nvSpPr>
          <p:cNvPr id="3" name="Text Placeholder 2"/>
          <p:cNvSpPr>
            <a:spLocks noGrp="1"/>
          </p:cNvSpPr>
          <p:nvPr>
            <p:ph type="body" sz="quarter" idx="14"/>
          </p:nvPr>
        </p:nvSpPr>
        <p:spPr/>
        <p:txBody>
          <a:bodyPr/>
          <a:lstStyle/>
          <a:p>
            <a:r>
              <a:rPr lang="en-US" dirty="0" err="1"/>
              <a:t>知识驱动的知识图谱构建框架</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354" y="876301"/>
            <a:ext cx="8712200" cy="5638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err="1"/>
              <a:t>知识图谱应用</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727" y="1474764"/>
            <a:ext cx="10044545" cy="4905999"/>
          </a:xfrm>
          <a:prstGeom prst="rect">
            <a:avLst/>
          </a:prstGeom>
        </p:spPr>
      </p:pic>
      <p:sp>
        <p:nvSpPr>
          <p:cNvPr id="7" name="Slide Number Placeholder 6"/>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26</a:t>
            </a:fld>
            <a:endParaRPr lang="zh-CN" altLang="en-US" dirty="0"/>
          </a:p>
        </p:txBody>
      </p:sp>
      <p:sp>
        <p:nvSpPr>
          <p:cNvPr id="8" name="TextBox 7"/>
          <p:cNvSpPr txBox="1"/>
          <p:nvPr/>
        </p:nvSpPr>
        <p:spPr>
          <a:xfrm>
            <a:off x="318655" y="878761"/>
            <a:ext cx="2031325" cy="461665"/>
          </a:xfrm>
          <a:prstGeom prst="rect">
            <a:avLst/>
          </a:prstGeom>
          <a:noFill/>
        </p:spPr>
        <p:txBody>
          <a:bodyPr wrap="none" rtlCol="0">
            <a:spAutoFit/>
          </a:bodyPr>
          <a:lstStyle/>
          <a:p>
            <a:r>
              <a:rPr lang="en-US" sz="2400" b="1" dirty="0" err="1"/>
              <a:t>学术知识图谱</a:t>
            </a:r>
            <a:endParaRPr lang="en-US" sz="24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err="1"/>
              <a:t>知识图谱应用</a:t>
            </a:r>
            <a:endParaRPr lang="en-US" dirty="0"/>
          </a:p>
        </p:txBody>
      </p:sp>
      <p:sp>
        <p:nvSpPr>
          <p:cNvPr id="8" name="Slide Number Placeholder 7"/>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27</a:t>
            </a:fld>
            <a:endParaRPr lang="zh-CN" alt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2669"/>
            <a:ext cx="12192000" cy="521266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6363742" y="1322839"/>
            <a:ext cx="50907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44546A"/>
                </a:solidFill>
              </a:rPr>
              <a:t>知识表示</a:t>
            </a:r>
          </a:p>
        </p:txBody>
      </p:sp>
      <p:grpSp>
        <p:nvGrpSpPr>
          <p:cNvPr id="75" name="组合 74"/>
          <p:cNvGrpSpPr/>
          <p:nvPr/>
        </p:nvGrpSpPr>
        <p:grpSpPr>
          <a:xfrm>
            <a:off x="5433467" y="1322839"/>
            <a:ext cx="720000" cy="720000"/>
            <a:chOff x="5412150" y="1180600"/>
            <a:chExt cx="720000" cy="720000"/>
          </a:xfrm>
        </p:grpSpPr>
        <p:sp>
          <p:nvSpPr>
            <p:cNvPr id="61" name="矩形 60"/>
            <p:cNvSpPr/>
            <p:nvPr/>
          </p:nvSpPr>
          <p:spPr>
            <a:xfrm>
              <a:off x="5412150" y="1180600"/>
              <a:ext cx="720000" cy="720000"/>
            </a:xfrm>
            <a:prstGeom prst="rect">
              <a:avLst/>
            </a:prstGeom>
            <a:solidFill>
              <a:srgbClr val="4454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433467" y="2402839"/>
            <a:ext cx="720000" cy="720000"/>
            <a:chOff x="5412150" y="2260600"/>
            <a:chExt cx="720000" cy="720000"/>
          </a:xfrm>
        </p:grpSpPr>
        <p:sp>
          <p:nvSpPr>
            <p:cNvPr id="58" name="矩形 57"/>
            <p:cNvSpPr/>
            <p:nvPr/>
          </p:nvSpPr>
          <p:spPr>
            <a:xfrm>
              <a:off x="5412150" y="2260600"/>
              <a:ext cx="720000" cy="720000"/>
            </a:xfrm>
            <a:prstGeom prst="rect">
              <a:avLst/>
            </a:prstGeom>
            <a:solidFill>
              <a:srgbClr val="4454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363742" y="2402839"/>
            <a:ext cx="50907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44546A"/>
                </a:solidFill>
              </a:rPr>
              <a:t>知识图谱</a:t>
            </a:r>
          </a:p>
        </p:txBody>
      </p:sp>
      <p:sp>
        <p:nvSpPr>
          <p:cNvPr id="24" name="文本框 23"/>
          <p:cNvSpPr txBox="1"/>
          <p:nvPr/>
        </p:nvSpPr>
        <p:spPr>
          <a:xfrm>
            <a:off x="737508" y="2713335"/>
            <a:ext cx="3256641" cy="923330"/>
          </a:xfrm>
          <a:prstGeom prst="rect">
            <a:avLst/>
          </a:prstGeom>
          <a:noFill/>
        </p:spPr>
        <p:txBody>
          <a:bodyPr wrap="square" rtlCol="0">
            <a:spAutoFit/>
          </a:bodyPr>
          <a:lstStyle/>
          <a:p>
            <a:pPr algn="ctr"/>
            <a:r>
              <a:rPr lang="zh-CN" altLang="en-US" sz="5400" b="1" dirty="0">
                <a:solidFill>
                  <a:schemeClr val="accent1"/>
                </a:solidFill>
              </a:rPr>
              <a:t>提纲</a:t>
            </a:r>
          </a:p>
        </p:txBody>
      </p:sp>
      <p:grpSp>
        <p:nvGrpSpPr>
          <p:cNvPr id="15" name="组合 73"/>
          <p:cNvGrpSpPr/>
          <p:nvPr/>
        </p:nvGrpSpPr>
        <p:grpSpPr>
          <a:xfrm>
            <a:off x="5433467" y="3519753"/>
            <a:ext cx="720000" cy="720000"/>
            <a:chOff x="5412150" y="2260600"/>
            <a:chExt cx="720000" cy="720000"/>
          </a:xfrm>
        </p:grpSpPr>
        <p:sp>
          <p:nvSpPr>
            <p:cNvPr id="16" name="矩形 57"/>
            <p:cNvSpPr/>
            <p:nvPr/>
          </p:nvSpPr>
          <p:spPr>
            <a:xfrm>
              <a:off x="5412150" y="2260600"/>
              <a:ext cx="720000" cy="720000"/>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69"/>
          <p:cNvSpPr/>
          <p:nvPr/>
        </p:nvSpPr>
        <p:spPr>
          <a:xfrm>
            <a:off x="6363742" y="3519753"/>
            <a:ext cx="50907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搜索技术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err="1"/>
              <a:t>搜索技术</a:t>
            </a:r>
            <a:endParaRPr lang="en-US" dirty="0"/>
          </a:p>
        </p:txBody>
      </p:sp>
      <p:sp>
        <p:nvSpPr>
          <p:cNvPr id="8" name="Slide Number Placeholder 7"/>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29</a:t>
            </a:fld>
            <a:endParaRPr lang="zh-CN" altLang="en-US" dirty="0"/>
          </a:p>
        </p:txBody>
      </p:sp>
      <p:sp>
        <p:nvSpPr>
          <p:cNvPr id="5" name="TextBox 4"/>
          <p:cNvSpPr txBox="1"/>
          <p:nvPr/>
        </p:nvSpPr>
        <p:spPr>
          <a:xfrm>
            <a:off x="408459" y="831269"/>
            <a:ext cx="10906569" cy="504305"/>
          </a:xfrm>
          <a:prstGeom prst="rect">
            <a:avLst/>
          </a:prstGeom>
          <a:noFill/>
        </p:spPr>
        <p:txBody>
          <a:bodyPr wrap="square" rtlCol="0">
            <a:spAutoFit/>
          </a:bodyPr>
          <a:lstStyle/>
          <a:p>
            <a:pPr>
              <a:lnSpc>
                <a:spcPct val="150000"/>
              </a:lnSpc>
            </a:pPr>
            <a:r>
              <a:rPr lang="zh-TW" altLang="en-US" sz="2000" dirty="0"/>
              <a:t>﻿</a:t>
            </a:r>
            <a:r>
              <a:rPr lang="zh-TW" altLang="en-US" sz="2000" b="1" dirty="0">
                <a:solidFill>
                  <a:srgbClr val="C00000"/>
                </a:solidFill>
              </a:rPr>
              <a:t>人的思维过程可以看作是一个搜索的过程</a:t>
            </a:r>
            <a:endParaRPr lang="en-US" altLang="zh-TW" sz="2000" b="1" dirty="0">
              <a:solidFill>
                <a:srgbClr val="C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13" y="1975886"/>
            <a:ext cx="4991100" cy="38989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6970" y="1975886"/>
            <a:ext cx="5207434" cy="38988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err="1"/>
              <a:t>智慧金字塔</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237" y="682336"/>
            <a:ext cx="7675418" cy="5756564"/>
          </a:xfrm>
          <a:prstGeom prst="rect">
            <a:avLst/>
          </a:prstGeom>
        </p:spPr>
      </p:pic>
      <p:sp>
        <p:nvSpPr>
          <p:cNvPr id="8" name="TextBox 7"/>
          <p:cNvSpPr txBox="1"/>
          <p:nvPr/>
        </p:nvSpPr>
        <p:spPr>
          <a:xfrm>
            <a:off x="391045" y="6438900"/>
            <a:ext cx="8614410" cy="369332"/>
          </a:xfrm>
          <a:prstGeom prst="rect">
            <a:avLst/>
          </a:prstGeom>
          <a:noFill/>
        </p:spPr>
        <p:txBody>
          <a:bodyPr wrap="none" rtlCol="0">
            <a:spAutoFit/>
          </a:bodyPr>
          <a:lstStyle/>
          <a:p>
            <a:r>
              <a:rPr lang="en-US" dirty="0"/>
              <a:t>From </a:t>
            </a:r>
            <a:r>
              <a:rPr lang="en-US" dirty="0">
                <a:hlinkClick r:id="rId3"/>
              </a:rPr>
              <a:t>Falkayn’s Nest</a:t>
            </a:r>
            <a:r>
              <a:rPr lang="en-US" dirty="0"/>
              <a:t> http://</a:t>
            </a:r>
            <a:r>
              <a:rPr lang="en-US" dirty="0" err="1"/>
              <a:t>blog.falkayn.com</a:t>
            </a:r>
            <a:r>
              <a:rPr lang="en-US" dirty="0"/>
              <a:t>/2011/03/is-knowledge-all-there-</a:t>
            </a:r>
            <a:r>
              <a:rPr lang="en-US" dirty="0" err="1"/>
              <a:t>is.html</a:t>
            </a:r>
            <a:endParaRPr lang="en-US" dirty="0"/>
          </a:p>
        </p:txBody>
      </p:sp>
      <p:sp>
        <p:nvSpPr>
          <p:cNvPr id="9" name="Slide Number Placeholder 8"/>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3</a:t>
            </a:fld>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err="1"/>
              <a:t>图搜索策略</a:t>
            </a:r>
            <a:endParaRPr lang="en-US" dirty="0"/>
          </a:p>
        </p:txBody>
      </p:sp>
      <p:sp>
        <p:nvSpPr>
          <p:cNvPr id="8" name="Slide Number Placeholder 7"/>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30</a:t>
            </a:fld>
            <a:endParaRPr lang="zh-CN" altLang="en-US" dirty="0"/>
          </a:p>
        </p:txBody>
      </p:sp>
      <p:sp>
        <p:nvSpPr>
          <p:cNvPr id="6" name="TextBox 5"/>
          <p:cNvSpPr txBox="1"/>
          <p:nvPr/>
        </p:nvSpPr>
        <p:spPr>
          <a:xfrm>
            <a:off x="408459" y="831269"/>
            <a:ext cx="10906569" cy="504305"/>
          </a:xfrm>
          <a:prstGeom prst="rect">
            <a:avLst/>
          </a:prstGeom>
          <a:noFill/>
        </p:spPr>
        <p:txBody>
          <a:bodyPr wrap="square" rtlCol="0">
            <a:spAutoFit/>
          </a:bodyPr>
          <a:lstStyle/>
          <a:p>
            <a:pPr>
              <a:lnSpc>
                <a:spcPct val="150000"/>
              </a:lnSpc>
            </a:pPr>
            <a:r>
              <a:rPr lang="zh-TW" altLang="en-US" sz="2000" b="1" dirty="0">
                <a:solidFill>
                  <a:srgbClr val="C00000"/>
                </a:solidFill>
              </a:rPr>
              <a:t>很多搜索问题可以转化为图搜索问题</a:t>
            </a:r>
            <a:endParaRPr lang="en-US" altLang="zh-TW" sz="2000" b="1" dirty="0">
              <a:solidFill>
                <a:srgbClr val="C0000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11" y="1936171"/>
            <a:ext cx="5547979" cy="312073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708" y="1936171"/>
            <a:ext cx="6417292" cy="3120738"/>
          </a:xfrm>
          <a:prstGeom prst="rect">
            <a:avLst/>
          </a:prstGeom>
        </p:spPr>
      </p:pic>
      <p:sp>
        <p:nvSpPr>
          <p:cNvPr id="11" name="TextBox 10"/>
          <p:cNvSpPr txBox="1"/>
          <p:nvPr/>
        </p:nvSpPr>
        <p:spPr>
          <a:xfrm>
            <a:off x="8313940" y="5232007"/>
            <a:ext cx="1800493" cy="646331"/>
          </a:xfrm>
          <a:prstGeom prst="rect">
            <a:avLst/>
          </a:prstGeom>
          <a:noFill/>
        </p:spPr>
        <p:txBody>
          <a:bodyPr wrap="none" rtlCol="0">
            <a:spAutoFit/>
          </a:bodyPr>
          <a:lstStyle/>
          <a:p>
            <a:pPr algn="ctr"/>
            <a:r>
              <a:rPr lang="en-US" b="1" dirty="0" err="1">
                <a:solidFill>
                  <a:srgbClr val="C00000"/>
                </a:solidFill>
              </a:rPr>
              <a:t>问题状态图</a:t>
            </a:r>
            <a:endParaRPr lang="en-US" b="1" dirty="0">
              <a:solidFill>
                <a:srgbClr val="C00000"/>
              </a:solidFill>
            </a:endParaRPr>
          </a:p>
          <a:p>
            <a:pPr algn="ctr"/>
            <a:r>
              <a:rPr lang="en-US" b="1" dirty="0" err="1">
                <a:solidFill>
                  <a:srgbClr val="C00000"/>
                </a:solidFill>
              </a:rPr>
              <a:t>边搜索边生成图</a:t>
            </a:r>
            <a:endParaRPr lang="en-US" b="1" dirty="0">
              <a:solidFill>
                <a:srgbClr val="C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31</a:t>
            </a:fld>
            <a:endParaRPr lang="zh-CN" altLang="en-US" dirty="0"/>
          </a:p>
        </p:txBody>
      </p:sp>
      <p:sp>
        <p:nvSpPr>
          <p:cNvPr id="3" name="Text Placeholder 2"/>
          <p:cNvSpPr>
            <a:spLocks noGrp="1"/>
          </p:cNvSpPr>
          <p:nvPr>
            <p:ph type="body" sz="quarter" idx="14"/>
          </p:nvPr>
        </p:nvSpPr>
        <p:spPr/>
        <p:txBody>
          <a:bodyPr/>
          <a:lstStyle/>
          <a:p>
            <a:r>
              <a:rPr lang="en-US" dirty="0" err="1"/>
              <a:t>盲目搜索算法</a:t>
            </a:r>
            <a:endParaRPr lang="en-US" dirty="0"/>
          </a:p>
        </p:txBody>
      </p:sp>
      <p:sp>
        <p:nvSpPr>
          <p:cNvPr id="4" name="TextBox 3"/>
          <p:cNvSpPr txBox="1"/>
          <p:nvPr/>
        </p:nvSpPr>
        <p:spPr>
          <a:xfrm>
            <a:off x="408459" y="831269"/>
            <a:ext cx="10906569" cy="958660"/>
          </a:xfrm>
          <a:prstGeom prst="rect">
            <a:avLst/>
          </a:prstGeom>
          <a:noFill/>
        </p:spPr>
        <p:txBody>
          <a:bodyPr wrap="square" rtlCol="0">
            <a:spAutoFit/>
          </a:bodyPr>
          <a:lstStyle/>
          <a:p>
            <a:pPr>
              <a:lnSpc>
                <a:spcPct val="150000"/>
              </a:lnSpc>
            </a:pPr>
            <a:r>
              <a:rPr lang="zh-TW" altLang="en-US" sz="2000" dirty="0"/>
              <a:t>﻿</a:t>
            </a:r>
            <a:r>
              <a:rPr lang="zh-TW" altLang="en-US" sz="2000" b="1" dirty="0">
                <a:solidFill>
                  <a:srgbClr val="C00000"/>
                </a:solidFill>
              </a:rPr>
              <a:t>搜索过程没有利用任何与问题有关的知识或者启发信息</a:t>
            </a:r>
            <a:endParaRPr lang="en-US" altLang="zh-TW" sz="2000" b="1" dirty="0">
              <a:solidFill>
                <a:srgbClr val="C00000"/>
              </a:solidFill>
            </a:endParaRPr>
          </a:p>
          <a:p>
            <a:pPr>
              <a:lnSpc>
                <a:spcPct val="150000"/>
              </a:lnSpc>
            </a:pPr>
            <a:r>
              <a:rPr lang="zh-TW" altLang="en-US" sz="2000" b="1" dirty="0">
                <a:solidFill>
                  <a:srgbClr val="C00000"/>
                </a:solidFill>
              </a:rPr>
              <a:t>常用算法</a:t>
            </a:r>
            <a:r>
              <a:rPr lang="zh-CN" altLang="en-US" sz="2000" b="1" dirty="0">
                <a:solidFill>
                  <a:srgbClr val="C00000"/>
                </a:solidFill>
              </a:rPr>
              <a:t>：</a:t>
            </a:r>
            <a:r>
              <a:rPr lang="zh-CN" altLang="en-US" sz="2000" dirty="0"/>
              <a:t>深度优先搜索、宽度优先搜索</a:t>
            </a:r>
            <a:endParaRPr lang="en-US" altLang="zh-TW"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565" y="1979053"/>
            <a:ext cx="9348355" cy="399803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32</a:t>
            </a:fld>
            <a:endParaRPr lang="zh-CN" altLang="en-US" dirty="0"/>
          </a:p>
        </p:txBody>
      </p:sp>
      <p:sp>
        <p:nvSpPr>
          <p:cNvPr id="3" name="Text Placeholder 2"/>
          <p:cNvSpPr>
            <a:spLocks noGrp="1"/>
          </p:cNvSpPr>
          <p:nvPr>
            <p:ph type="body" sz="quarter" idx="14"/>
          </p:nvPr>
        </p:nvSpPr>
        <p:spPr/>
        <p:txBody>
          <a:bodyPr/>
          <a:lstStyle/>
          <a:p>
            <a:r>
              <a:rPr lang="en-US" dirty="0" err="1"/>
              <a:t>盲目搜索算法</a:t>
            </a:r>
            <a:endParaRPr lang="en-US" dirty="0"/>
          </a:p>
        </p:txBody>
      </p:sp>
      <p:sp>
        <p:nvSpPr>
          <p:cNvPr id="4" name="TextBox 3"/>
          <p:cNvSpPr txBox="1"/>
          <p:nvPr/>
        </p:nvSpPr>
        <p:spPr>
          <a:xfrm>
            <a:off x="408459" y="831269"/>
            <a:ext cx="10906569" cy="499047"/>
          </a:xfrm>
          <a:prstGeom prst="rect">
            <a:avLst/>
          </a:prstGeom>
          <a:noFill/>
        </p:spPr>
        <p:txBody>
          <a:bodyPr wrap="square" rtlCol="0">
            <a:spAutoFit/>
          </a:bodyPr>
          <a:lstStyle/>
          <a:p>
            <a:pPr>
              <a:lnSpc>
                <a:spcPct val="150000"/>
              </a:lnSpc>
            </a:pPr>
            <a:r>
              <a:rPr lang="zh-TW" altLang="en-US" sz="2000" b="1" dirty="0">
                <a:solidFill>
                  <a:srgbClr val="C00000"/>
                </a:solidFill>
              </a:rPr>
              <a:t>针对深度优先搜索</a:t>
            </a:r>
            <a:r>
              <a:rPr lang="zh-CN" altLang="en-US" sz="2000" b="1" dirty="0">
                <a:solidFill>
                  <a:srgbClr val="C00000"/>
                </a:solidFill>
              </a:rPr>
              <a:t>，</a:t>
            </a:r>
            <a:r>
              <a:rPr lang="zh-TW" altLang="en-US" sz="2000" b="1" dirty="0">
                <a:solidFill>
                  <a:srgbClr val="C00000"/>
                </a:solidFill>
              </a:rPr>
              <a:t>设置最大探索深度</a:t>
            </a:r>
            <a:r>
              <a:rPr lang="zh-CN" altLang="en-US" sz="2000" b="1" dirty="0">
                <a:solidFill>
                  <a:srgbClr val="C00000"/>
                </a:solidFill>
              </a:rPr>
              <a:t>，防止复杂问题陷入探索“深渊”</a:t>
            </a:r>
            <a:endParaRPr lang="en-US" altLang="zh-TW" sz="20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426" t="23200" r="9232" b="9411"/>
          <a:stretch>
            <a:fillRect/>
          </a:stretch>
        </p:blipFill>
        <p:spPr>
          <a:xfrm>
            <a:off x="1546404" y="1519440"/>
            <a:ext cx="7957813" cy="409811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33</a:t>
            </a:fld>
            <a:endParaRPr lang="zh-CN" altLang="en-US" dirty="0"/>
          </a:p>
        </p:txBody>
      </p:sp>
      <p:sp>
        <p:nvSpPr>
          <p:cNvPr id="3" name="Text Placeholder 2"/>
          <p:cNvSpPr>
            <a:spLocks noGrp="1"/>
          </p:cNvSpPr>
          <p:nvPr>
            <p:ph type="body" sz="quarter" idx="14"/>
          </p:nvPr>
        </p:nvSpPr>
        <p:spPr/>
        <p:txBody>
          <a:bodyPr/>
          <a:lstStyle/>
          <a:p>
            <a:r>
              <a:rPr lang="en-US" dirty="0" err="1"/>
              <a:t>启发式搜索</a:t>
            </a:r>
            <a:r>
              <a:rPr lang="en-US" altLang="zh-CN" dirty="0"/>
              <a:t>——A</a:t>
            </a:r>
            <a:r>
              <a:rPr lang="zh-CN" altLang="en-US" dirty="0"/>
              <a:t>*算法</a:t>
            </a:r>
            <a:endParaRPr lang="en-US" dirty="0"/>
          </a:p>
        </p:txBody>
      </p:sp>
      <p:sp>
        <p:nvSpPr>
          <p:cNvPr id="4" name="TextBox 3"/>
          <p:cNvSpPr txBox="1"/>
          <p:nvPr/>
        </p:nvSpPr>
        <p:spPr>
          <a:xfrm>
            <a:off x="408459" y="831269"/>
            <a:ext cx="10906569" cy="499047"/>
          </a:xfrm>
          <a:prstGeom prst="rect">
            <a:avLst/>
          </a:prstGeom>
          <a:noFill/>
        </p:spPr>
        <p:txBody>
          <a:bodyPr wrap="square" rtlCol="0">
            <a:spAutoFit/>
          </a:bodyPr>
          <a:lstStyle/>
          <a:p>
            <a:pPr>
              <a:lnSpc>
                <a:spcPct val="150000"/>
              </a:lnSpc>
            </a:pPr>
            <a:r>
              <a:rPr lang="zh-TW" altLang="en-US" sz="2000" b="1" dirty="0">
                <a:solidFill>
                  <a:srgbClr val="C00000"/>
                </a:solidFill>
              </a:rPr>
              <a:t>启发式搜索</a:t>
            </a:r>
            <a:r>
              <a:rPr lang="zh-CN" altLang="en-US" sz="2000" b="1" dirty="0">
                <a:solidFill>
                  <a:srgbClr val="C00000"/>
                </a:solidFill>
              </a:rPr>
              <a:t>：如何在搜索过程中引入启发信息，减少搜索范围，以便尽快地找到最优解</a:t>
            </a:r>
            <a:endParaRPr lang="en-US" altLang="zh-TW" sz="2000" dirty="0"/>
          </a:p>
        </p:txBody>
      </p:sp>
      <p:sp>
        <p:nvSpPr>
          <p:cNvPr id="5" name="TextBox 4"/>
          <p:cNvSpPr txBox="1"/>
          <p:nvPr/>
        </p:nvSpPr>
        <p:spPr>
          <a:xfrm>
            <a:off x="408459" y="1439433"/>
            <a:ext cx="10572125" cy="873957"/>
          </a:xfrm>
          <a:prstGeom prst="rect">
            <a:avLst/>
          </a:prstGeom>
          <a:noFill/>
        </p:spPr>
        <p:txBody>
          <a:bodyPr wrap="none" rtlCol="0">
            <a:spAutoFit/>
          </a:bodyPr>
          <a:lstStyle/>
          <a:p>
            <a:pPr>
              <a:lnSpc>
                <a:spcPct val="150000"/>
              </a:lnSpc>
            </a:pPr>
            <a:r>
              <a:rPr lang="en-US" dirty="0" err="1"/>
              <a:t>为了尽快找到初始节点到目标节点的一条成本比较小的路径</a:t>
            </a:r>
            <a:r>
              <a:rPr lang="zh-CN" altLang="en-US" dirty="0"/>
              <a:t>，我们希望选择的节点尽可能在最佳路径上</a:t>
            </a:r>
            <a:endParaRPr lang="en-US" altLang="zh-CN" dirty="0"/>
          </a:p>
          <a:p>
            <a:pPr>
              <a:lnSpc>
                <a:spcPct val="150000"/>
              </a:lnSpc>
            </a:pPr>
            <a:r>
              <a:rPr lang="zh-CN" altLang="en-US" dirty="0"/>
              <a:t>如何评价节点在最佳路径上的可能性？</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213" y="2571175"/>
            <a:ext cx="8737059" cy="34555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34</a:t>
            </a:fld>
            <a:endParaRPr lang="zh-CN" altLang="en-US" dirty="0"/>
          </a:p>
        </p:txBody>
      </p:sp>
      <p:sp>
        <p:nvSpPr>
          <p:cNvPr id="3" name="Text Placeholder 2"/>
          <p:cNvSpPr>
            <a:spLocks noGrp="1"/>
          </p:cNvSpPr>
          <p:nvPr>
            <p:ph type="body" sz="quarter" idx="14"/>
          </p:nvPr>
        </p:nvSpPr>
        <p:spPr/>
        <p:txBody>
          <a:bodyPr/>
          <a:lstStyle/>
          <a:p>
            <a:r>
              <a:rPr lang="en-US" dirty="0" err="1"/>
              <a:t>启发式搜索</a:t>
            </a:r>
            <a:r>
              <a:rPr lang="en-US" altLang="zh-CN" dirty="0"/>
              <a:t>——A</a:t>
            </a:r>
            <a:r>
              <a:rPr lang="zh-CN" altLang="en-US" dirty="0"/>
              <a:t>*算法</a:t>
            </a:r>
            <a:endParaRPr lang="en-US" dirty="0"/>
          </a:p>
        </p:txBody>
      </p:sp>
      <p:sp>
        <p:nvSpPr>
          <p:cNvPr id="4" name="TextBox 3"/>
          <p:cNvSpPr txBox="1"/>
          <p:nvPr/>
        </p:nvSpPr>
        <p:spPr>
          <a:xfrm>
            <a:off x="438825" y="4589534"/>
            <a:ext cx="9831911" cy="960712"/>
          </a:xfrm>
          <a:prstGeom prst="rect">
            <a:avLst/>
          </a:prstGeom>
          <a:noFill/>
        </p:spPr>
        <p:txBody>
          <a:bodyPr wrap="square" rtlCol="0">
            <a:spAutoFit/>
          </a:bodyPr>
          <a:lstStyle/>
          <a:p>
            <a:pPr>
              <a:lnSpc>
                <a:spcPct val="150000"/>
              </a:lnSpc>
            </a:pPr>
            <a:r>
              <a:rPr lang="zh-CN" altLang="en-US" sz="2000" b="1" dirty="0">
                <a:solidFill>
                  <a:srgbClr val="C00000"/>
                </a:solidFill>
              </a:rPr>
              <a:t>如果</a:t>
            </a:r>
            <a:r>
              <a:rPr lang="en-US" altLang="zh-CN" sz="2000" b="1" dirty="0">
                <a:solidFill>
                  <a:srgbClr val="C00000"/>
                </a:solidFill>
              </a:rPr>
              <a:t>h(n)</a:t>
            </a:r>
            <a:r>
              <a:rPr lang="zh-CN" altLang="en-US" sz="2000" b="1" dirty="0">
                <a:solidFill>
                  <a:srgbClr val="C00000"/>
                </a:solidFill>
              </a:rPr>
              <a:t>满足 </a:t>
            </a:r>
            <a:r>
              <a:rPr lang="en-US" altLang="zh-CN" sz="2000" b="1" dirty="0">
                <a:solidFill>
                  <a:srgbClr val="C00000"/>
                </a:solidFill>
              </a:rPr>
              <a:t>h(n)&lt;=h</a:t>
            </a:r>
            <a:r>
              <a:rPr lang="zh-CN" altLang="en-US" sz="2000" b="1" dirty="0">
                <a:solidFill>
                  <a:srgbClr val="C00000"/>
                </a:solidFill>
              </a:rPr>
              <a:t>*</a:t>
            </a:r>
            <a:r>
              <a:rPr lang="en-US" altLang="zh-CN" sz="2000" b="1" dirty="0">
                <a:solidFill>
                  <a:srgbClr val="C00000"/>
                </a:solidFill>
              </a:rPr>
              <a:t>(n)</a:t>
            </a:r>
            <a:r>
              <a:rPr lang="zh-CN" altLang="en-US" sz="2000" b="1" dirty="0">
                <a:solidFill>
                  <a:srgbClr val="C00000"/>
                </a:solidFill>
              </a:rPr>
              <a:t>，则该算法是一种</a:t>
            </a:r>
            <a:r>
              <a:rPr lang="en-US" altLang="zh-CN" sz="2000" b="1" dirty="0">
                <a:solidFill>
                  <a:srgbClr val="C00000"/>
                </a:solidFill>
              </a:rPr>
              <a:t>A</a:t>
            </a:r>
            <a:r>
              <a:rPr lang="zh-CN" altLang="en-US" sz="2000" b="1" dirty="0">
                <a:solidFill>
                  <a:srgbClr val="C00000"/>
                </a:solidFill>
              </a:rPr>
              <a:t>*算法，否则只能称之为</a:t>
            </a:r>
            <a:r>
              <a:rPr lang="en-US" altLang="zh-CN" sz="2000" b="1" dirty="0">
                <a:solidFill>
                  <a:srgbClr val="C00000"/>
                </a:solidFill>
              </a:rPr>
              <a:t>A</a:t>
            </a:r>
            <a:r>
              <a:rPr lang="zh-CN" altLang="en-US" sz="2000" b="1" dirty="0">
                <a:solidFill>
                  <a:srgbClr val="C00000"/>
                </a:solidFill>
              </a:rPr>
              <a:t>算法</a:t>
            </a:r>
            <a:endParaRPr lang="en-US" altLang="zh-CN" sz="2000" b="1" dirty="0">
              <a:solidFill>
                <a:srgbClr val="C00000"/>
              </a:solidFill>
            </a:endParaRPr>
          </a:p>
          <a:p>
            <a:pPr>
              <a:lnSpc>
                <a:spcPct val="150000"/>
              </a:lnSpc>
            </a:pPr>
            <a:r>
              <a:rPr lang="en-US" altLang="zh-CN" sz="2000" b="1" dirty="0">
                <a:solidFill>
                  <a:srgbClr val="C00000"/>
                </a:solidFill>
              </a:rPr>
              <a:t>h</a:t>
            </a:r>
            <a:r>
              <a:rPr lang="zh-CN" altLang="en-US" sz="2000" b="1" dirty="0">
                <a:solidFill>
                  <a:srgbClr val="C00000"/>
                </a:solidFill>
              </a:rPr>
              <a:t>*</a:t>
            </a:r>
            <a:r>
              <a:rPr lang="en-US" altLang="zh-CN" sz="2000" b="1" dirty="0">
                <a:solidFill>
                  <a:srgbClr val="C00000"/>
                </a:solidFill>
              </a:rPr>
              <a:t>(n):</a:t>
            </a:r>
            <a:r>
              <a:rPr lang="zh-CN" altLang="en-US" sz="2000" b="1" dirty="0">
                <a:solidFill>
                  <a:srgbClr val="C00000"/>
                </a:solidFill>
              </a:rPr>
              <a:t> 实际由</a:t>
            </a:r>
            <a:r>
              <a:rPr lang="en-US" altLang="zh-CN" sz="2000" b="1" dirty="0">
                <a:solidFill>
                  <a:srgbClr val="C00000"/>
                </a:solidFill>
              </a:rPr>
              <a:t>n</a:t>
            </a:r>
            <a:r>
              <a:rPr lang="zh-CN" altLang="en-US" sz="2000" b="1" dirty="0">
                <a:solidFill>
                  <a:srgbClr val="C00000"/>
                </a:solidFill>
              </a:rPr>
              <a:t>节点到目标节点的最小代价。</a:t>
            </a:r>
            <a:endParaRPr lang="en-US" altLang="zh-CN" sz="2000" b="1" dirty="0">
              <a:solidFill>
                <a:srgbClr val="C0000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57914"/>
            <a:ext cx="11277600" cy="3800897"/>
          </a:xfrm>
          <a:prstGeom prst="rect">
            <a:avLst/>
          </a:prstGeom>
        </p:spPr>
      </p:pic>
      <p:sp>
        <p:nvSpPr>
          <p:cNvPr id="9" name="TextBox 8"/>
          <p:cNvSpPr txBox="1"/>
          <p:nvPr/>
        </p:nvSpPr>
        <p:spPr>
          <a:xfrm>
            <a:off x="5685180" y="2874952"/>
            <a:ext cx="1934820" cy="499047"/>
          </a:xfrm>
          <a:prstGeom prst="rect">
            <a:avLst/>
          </a:prstGeom>
          <a:noFill/>
        </p:spPr>
        <p:txBody>
          <a:bodyPr wrap="square" rtlCol="0">
            <a:spAutoFit/>
          </a:bodyPr>
          <a:lstStyle/>
          <a:p>
            <a:pPr>
              <a:lnSpc>
                <a:spcPct val="150000"/>
              </a:lnSpc>
            </a:pPr>
            <a:r>
              <a:rPr lang="en-US" altLang="zh-CN" sz="2000" b="1" dirty="0">
                <a:solidFill>
                  <a:srgbClr val="C00000"/>
                </a:solidFill>
              </a:rPr>
              <a:t>f(n):</a:t>
            </a:r>
            <a:r>
              <a:rPr lang="zh-CN" altLang="en-US" sz="2000" b="1" dirty="0">
                <a:solidFill>
                  <a:srgbClr val="C00000"/>
                </a:solidFill>
              </a:rPr>
              <a:t>评价函数</a:t>
            </a:r>
            <a:endParaRPr lang="en-US" altLang="zh-CN" sz="2000" b="1" dirty="0">
              <a:solidFill>
                <a:srgbClr val="C00000"/>
              </a:solidFill>
            </a:endParaRPr>
          </a:p>
        </p:txBody>
      </p:sp>
      <p:sp>
        <p:nvSpPr>
          <p:cNvPr id="10" name="TextBox 9"/>
          <p:cNvSpPr txBox="1"/>
          <p:nvPr/>
        </p:nvSpPr>
        <p:spPr>
          <a:xfrm>
            <a:off x="1819761" y="2453418"/>
            <a:ext cx="2364311" cy="499047"/>
          </a:xfrm>
          <a:prstGeom prst="rect">
            <a:avLst/>
          </a:prstGeom>
          <a:noFill/>
        </p:spPr>
        <p:txBody>
          <a:bodyPr wrap="square" rtlCol="0">
            <a:spAutoFit/>
          </a:bodyPr>
          <a:lstStyle/>
          <a:p>
            <a:pPr>
              <a:lnSpc>
                <a:spcPct val="150000"/>
              </a:lnSpc>
            </a:pPr>
            <a:r>
              <a:rPr lang="en-US" altLang="zh-CN" sz="2000" b="1" dirty="0">
                <a:solidFill>
                  <a:srgbClr val="C00000"/>
                </a:solidFill>
              </a:rPr>
              <a:t>h(n):</a:t>
            </a:r>
            <a:r>
              <a:rPr lang="zh-CN" altLang="en-US" sz="2000" b="1" dirty="0">
                <a:solidFill>
                  <a:srgbClr val="C00000"/>
                </a:solidFill>
              </a:rPr>
              <a:t>启发函数</a:t>
            </a:r>
            <a:endParaRPr lang="en-US" altLang="zh-CN" sz="2000" b="1" dirty="0">
              <a:solidFill>
                <a:srgbClr val="C00000"/>
              </a:solidFill>
            </a:endParaRPr>
          </a:p>
        </p:txBody>
      </p:sp>
      <p:sp>
        <p:nvSpPr>
          <p:cNvPr id="11" name="TextBox 10"/>
          <p:cNvSpPr txBox="1"/>
          <p:nvPr/>
        </p:nvSpPr>
        <p:spPr>
          <a:xfrm>
            <a:off x="457200" y="5519730"/>
            <a:ext cx="9831911" cy="960712"/>
          </a:xfrm>
          <a:prstGeom prst="rect">
            <a:avLst/>
          </a:prstGeom>
          <a:noFill/>
        </p:spPr>
        <p:txBody>
          <a:bodyPr wrap="square" rtlCol="0">
            <a:spAutoFit/>
          </a:bodyPr>
          <a:lstStyle/>
          <a:p>
            <a:pPr>
              <a:lnSpc>
                <a:spcPct val="150000"/>
              </a:lnSpc>
            </a:pPr>
            <a:r>
              <a:rPr lang="en-US" altLang="zh-CN" sz="2000" b="1" dirty="0">
                <a:solidFill>
                  <a:srgbClr val="C00000"/>
                </a:solidFill>
              </a:rPr>
              <a:t>OPEN</a:t>
            </a:r>
            <a:r>
              <a:rPr lang="zh-CN" altLang="en-US" sz="2000" b="1" dirty="0">
                <a:solidFill>
                  <a:srgbClr val="C00000"/>
                </a:solidFill>
              </a:rPr>
              <a:t>：</a:t>
            </a:r>
            <a:r>
              <a:rPr lang="zh-CN" altLang="en-US" sz="2000" dirty="0"/>
              <a:t>存储搜索图上的叶节点，已经被生成，但是未扩展的节点</a:t>
            </a:r>
            <a:endParaRPr lang="en-US" altLang="zh-CN" sz="2000" dirty="0"/>
          </a:p>
          <a:p>
            <a:pPr>
              <a:lnSpc>
                <a:spcPct val="150000"/>
              </a:lnSpc>
            </a:pPr>
            <a:r>
              <a:rPr lang="en-US" altLang="zh-CN" sz="2000" b="1" dirty="0">
                <a:solidFill>
                  <a:srgbClr val="C00000"/>
                </a:solidFill>
              </a:rPr>
              <a:t>CLOSED</a:t>
            </a:r>
            <a:r>
              <a:rPr lang="zh-CN" altLang="en-US" sz="2000" b="1" dirty="0">
                <a:solidFill>
                  <a:srgbClr val="C00000"/>
                </a:solidFill>
              </a:rPr>
              <a:t>：</a:t>
            </a:r>
            <a:r>
              <a:rPr lang="zh-CN" altLang="en-US" sz="2000" dirty="0"/>
              <a:t>存储搜索图中的非叶节点，不但被生成，已经被扩展的节点</a:t>
            </a:r>
            <a:endParaRPr lang="en-US" altLang="zh-CN"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35</a:t>
            </a:fld>
            <a:endParaRPr lang="zh-CN" altLang="en-US" dirty="0"/>
          </a:p>
        </p:txBody>
      </p:sp>
      <p:sp>
        <p:nvSpPr>
          <p:cNvPr id="3" name="Text Placeholder 2"/>
          <p:cNvSpPr>
            <a:spLocks noGrp="1"/>
          </p:cNvSpPr>
          <p:nvPr>
            <p:ph type="body" sz="quarter" idx="14"/>
          </p:nvPr>
        </p:nvSpPr>
        <p:spPr/>
        <p:txBody>
          <a:bodyPr/>
          <a:lstStyle/>
          <a:p>
            <a:r>
              <a:rPr lang="en-US" dirty="0" err="1"/>
              <a:t>博弈搜索</a:t>
            </a:r>
            <a:r>
              <a:rPr lang="zh-CN" altLang="en-US" dirty="0"/>
              <a:t>：蒙特卡洛搜索</a:t>
            </a:r>
            <a:endParaRPr lang="en-US" dirty="0"/>
          </a:p>
        </p:txBody>
      </p:sp>
      <p:sp>
        <p:nvSpPr>
          <p:cNvPr id="4" name="TextBox 3"/>
          <p:cNvSpPr txBox="1"/>
          <p:nvPr/>
        </p:nvSpPr>
        <p:spPr>
          <a:xfrm>
            <a:off x="234654" y="889843"/>
            <a:ext cx="11500146" cy="2120452"/>
          </a:xfrm>
          <a:prstGeom prst="rect">
            <a:avLst/>
          </a:prstGeom>
          <a:noFill/>
        </p:spPr>
        <p:txBody>
          <a:bodyPr wrap="square" rtlCol="0">
            <a:spAutoFit/>
          </a:bodyPr>
          <a:lstStyle/>
          <a:p>
            <a:pPr>
              <a:lnSpc>
                <a:spcPct val="150000"/>
              </a:lnSpc>
            </a:pPr>
            <a:r>
              <a:rPr lang="en-US" altLang="zh-CN" dirty="0"/>
              <a:t>2016</a:t>
            </a:r>
            <a:r>
              <a:rPr lang="zh-CN" altLang="en-US" dirty="0"/>
              <a:t>年</a:t>
            </a:r>
            <a:r>
              <a:rPr lang="en-US" altLang="zh-CN" dirty="0"/>
              <a:t>3</a:t>
            </a:r>
            <a:r>
              <a:rPr lang="zh-CN" altLang="en-US" dirty="0"/>
              <a:t>月，</a:t>
            </a:r>
            <a:r>
              <a:rPr lang="en-US" altLang="zh-CN" dirty="0"/>
              <a:t>DeepMind</a:t>
            </a:r>
            <a:r>
              <a:rPr lang="zh-CN" altLang="en-US" dirty="0"/>
              <a:t>开发的</a:t>
            </a:r>
            <a:r>
              <a:rPr lang="en-US" altLang="zh-CN" dirty="0"/>
              <a:t>AlphaGo</a:t>
            </a:r>
            <a:r>
              <a:rPr lang="zh-CN" altLang="en-US" dirty="0"/>
              <a:t>围棋软件战胜了韩国棋手李世石，在世界范围内引起轰动。</a:t>
            </a:r>
            <a:endParaRPr lang="en-US" altLang="zh-CN" dirty="0"/>
          </a:p>
          <a:p>
            <a:pPr>
              <a:lnSpc>
                <a:spcPct val="150000"/>
              </a:lnSpc>
            </a:pPr>
            <a:r>
              <a:rPr lang="zh-TW" altLang="en-US" dirty="0"/>
              <a:t>﻿蒙特卡洛树搜索</a:t>
            </a:r>
            <a:r>
              <a:rPr lang="en-US" altLang="zh-TW" dirty="0"/>
              <a:t>(</a:t>
            </a:r>
            <a:r>
              <a:rPr lang="en-US" dirty="0" err="1"/>
              <a:t>MCTS，Monte</a:t>
            </a:r>
            <a:r>
              <a:rPr lang="en-US" dirty="0"/>
              <a:t> Carlo Tree Search)</a:t>
            </a:r>
            <a:r>
              <a:rPr lang="zh-TW" altLang="en-US" dirty="0"/>
              <a:t>在人工智能的问题中，蒙特卡洛树搜索是一种最优决﻿策方法，它结合了随机模拟的一般性和树搜索的准确性。</a:t>
            </a:r>
            <a:endParaRPr lang="en-US" altLang="zh-TW" dirty="0"/>
          </a:p>
          <a:p>
            <a:pPr>
              <a:lnSpc>
                <a:spcPct val="150000"/>
              </a:lnSpc>
            </a:pPr>
            <a:r>
              <a:rPr lang="zh-TW" altLang="en-US" dirty="0"/>
              <a:t>基本的 </a:t>
            </a:r>
            <a:r>
              <a:rPr lang="en-US" altLang="zh-TW" dirty="0"/>
              <a:t>MCTS </a:t>
            </a:r>
            <a:r>
              <a:rPr lang="zh-TW" altLang="en-US" dirty="0"/>
              <a:t>算法根据模拟的输出结果，按照节点构造博弈树，其过程包括路径选择（</a:t>
            </a:r>
            <a:r>
              <a:rPr lang="en-US" altLang="zh-TW" dirty="0"/>
              <a:t>Selection</a:t>
            </a:r>
            <a:r>
              <a:rPr lang="zh-TW" altLang="en-US" dirty="0"/>
              <a:t>）、节点扩展 （</a:t>
            </a:r>
            <a:r>
              <a:rPr lang="en-US" altLang="zh-TW" dirty="0"/>
              <a:t>Expansion</a:t>
            </a:r>
            <a:r>
              <a:rPr lang="zh-TW" altLang="en-US" dirty="0"/>
              <a:t>）、模拟实验（</a:t>
            </a:r>
            <a:r>
              <a:rPr lang="en-US" altLang="zh-TW" dirty="0"/>
              <a:t>Simulation</a:t>
            </a:r>
            <a:r>
              <a:rPr lang="zh-TW" altLang="en-US" dirty="0"/>
              <a:t>）、反向传播（</a:t>
            </a:r>
            <a:r>
              <a:rPr lang="en-US" altLang="zh-TW" dirty="0"/>
              <a:t>Backpropagation</a:t>
            </a:r>
            <a:r>
              <a:rPr lang="zh-TW" altLang="en-US" dirty="0"/>
              <a:t>） 四个步骤。</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620" y="3126345"/>
            <a:ext cx="8040832" cy="2252684"/>
          </a:xfrm>
          <a:prstGeom prst="rect">
            <a:avLst/>
          </a:prstGeom>
        </p:spPr>
      </p:pic>
      <p:sp>
        <p:nvSpPr>
          <p:cNvPr id="7" name="TextBox 6"/>
          <p:cNvSpPr txBox="1"/>
          <p:nvPr/>
        </p:nvSpPr>
        <p:spPr>
          <a:xfrm>
            <a:off x="642124" y="5082123"/>
            <a:ext cx="9831911" cy="1422377"/>
          </a:xfrm>
          <a:prstGeom prst="rect">
            <a:avLst/>
          </a:prstGeom>
          <a:noFill/>
        </p:spPr>
        <p:txBody>
          <a:bodyPr wrap="square" rtlCol="0">
            <a:spAutoFit/>
          </a:bodyPr>
          <a:lstStyle/>
          <a:p>
            <a:pPr>
              <a:lnSpc>
                <a:spcPct val="150000"/>
              </a:lnSpc>
            </a:pPr>
            <a:r>
              <a:rPr lang="en-US" altLang="zh-CN" sz="2000" b="1" dirty="0">
                <a:solidFill>
                  <a:srgbClr val="C00000"/>
                </a:solidFill>
              </a:rPr>
              <a:t>AlphaGo</a:t>
            </a:r>
            <a:r>
              <a:rPr lang="zh-CN" altLang="en-US" sz="2000" b="1" dirty="0">
                <a:solidFill>
                  <a:srgbClr val="C00000"/>
                </a:solidFill>
              </a:rPr>
              <a:t>将深度学习方法引</a:t>
            </a:r>
            <a:r>
              <a:rPr lang="en-US" altLang="zh-CN" sz="2000" b="1" dirty="0">
                <a:solidFill>
                  <a:srgbClr val="C00000"/>
                </a:solidFill>
              </a:rPr>
              <a:t>MCTS</a:t>
            </a:r>
            <a:r>
              <a:rPr lang="zh-CN" altLang="en-US" sz="2000" b="1" dirty="0">
                <a:solidFill>
                  <a:srgbClr val="C00000"/>
                </a:solidFill>
              </a:rPr>
              <a:t>，设计了两个深度学习网络：</a:t>
            </a:r>
            <a:endParaRPr lang="en-US" altLang="zh-CN" sz="2000" b="1" dirty="0">
              <a:solidFill>
                <a:srgbClr val="C00000"/>
              </a:solidFill>
            </a:endParaRPr>
          </a:p>
          <a:p>
            <a:pPr>
              <a:lnSpc>
                <a:spcPct val="150000"/>
              </a:lnSpc>
            </a:pPr>
            <a:r>
              <a:rPr lang="zh-CN" altLang="en-US" sz="2000" b="1" dirty="0">
                <a:solidFill>
                  <a:srgbClr val="C00000"/>
                </a:solidFill>
              </a:rPr>
              <a:t>策略网络：</a:t>
            </a:r>
            <a:r>
              <a:rPr lang="zh-CN" altLang="en-US" sz="2000" dirty="0"/>
              <a:t>选择若干认为最好的下子点</a:t>
            </a:r>
            <a:endParaRPr lang="en-US" altLang="zh-CN" sz="2000" dirty="0"/>
          </a:p>
          <a:p>
            <a:pPr>
              <a:lnSpc>
                <a:spcPct val="150000"/>
              </a:lnSpc>
            </a:pPr>
            <a:r>
              <a:rPr lang="zh-CN" altLang="en-US" sz="2000" b="1" dirty="0">
                <a:solidFill>
                  <a:srgbClr val="C00000"/>
                </a:solidFill>
              </a:rPr>
              <a:t>估值网络：</a:t>
            </a:r>
            <a:r>
              <a:rPr lang="zh-CN" altLang="en-US" sz="2000" dirty="0"/>
              <a:t>对给定棋局进行估值，判断棋局是否有利</a:t>
            </a:r>
            <a:endParaRPr lang="en-US" altLang="zh-C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zh-TW" altLang="en-US" dirty="0"/>
              <a:t>知识的概念和特征</a:t>
            </a:r>
            <a:endParaRPr lang="en-US" dirty="0"/>
          </a:p>
        </p:txBody>
      </p:sp>
      <p:sp>
        <p:nvSpPr>
          <p:cNvPr id="5" name="内容占位符 2"/>
          <p:cNvSpPr txBox="1"/>
          <p:nvPr/>
        </p:nvSpPr>
        <p:spPr>
          <a:xfrm>
            <a:off x="796638" y="1410525"/>
            <a:ext cx="10515600" cy="2456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知识是人们在长期生活及社会实践中、在科学研究及实验中积累起来的对客观世界的认识与经验</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把有关信息关联在一起所形成的信息结构称为知识</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在人工智能中，知识可以是“规则”或者“事实”，反映了信息间的某种因果关系</a:t>
            </a:r>
            <a:endParaRPr lang="en-US" altLang="zh-CN" sz="2000" dirty="0">
              <a:latin typeface="微软雅黑" panose="020B0503020204020204" pitchFamily="34" charset="-122"/>
              <a:ea typeface="微软雅黑" panose="020B0503020204020204" pitchFamily="34" charset="-122"/>
            </a:endParaRPr>
          </a:p>
        </p:txBody>
      </p:sp>
      <p:sp>
        <p:nvSpPr>
          <p:cNvPr id="6" name="Slide Number Placeholder 5"/>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4</a:t>
            </a:fld>
            <a:endParaRPr lang="zh-CN" altLang="en-US" dirty="0"/>
          </a:p>
        </p:txBody>
      </p:sp>
      <p:sp>
        <p:nvSpPr>
          <p:cNvPr id="7" name="内容占位符 2"/>
          <p:cNvSpPr txBox="1"/>
          <p:nvPr/>
        </p:nvSpPr>
        <p:spPr>
          <a:xfrm>
            <a:off x="796638" y="4448537"/>
            <a:ext cx="10515600" cy="18691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相对正确性</a:t>
            </a:r>
            <a:r>
              <a:rPr lang="zh-CN" altLang="en-US" sz="2000" dirty="0">
                <a:latin typeface="微软雅黑" panose="020B0503020204020204" pitchFamily="34" charset="-122"/>
                <a:ea typeface="微软雅黑" panose="020B0503020204020204" pitchFamily="34" charset="-122"/>
              </a:rPr>
              <a:t>：如一定条件或环境下是正确的</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不确定性</a:t>
            </a:r>
            <a:r>
              <a:rPr lang="zh-CN" altLang="en-US" sz="2000" dirty="0">
                <a:latin typeface="微软雅黑" panose="020B0503020204020204" pitchFamily="34" charset="-122"/>
                <a:ea typeface="微软雅黑" panose="020B0503020204020204" pitchFamily="34" charset="-122"/>
              </a:rPr>
              <a:t>：随机性、模糊性、经验性、认识不完全性</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可表示性与可利用性</a:t>
            </a:r>
            <a:r>
              <a:rPr lang="zh-CN" altLang="en-US" sz="2000" dirty="0">
                <a:latin typeface="微软雅黑" panose="020B0503020204020204" pitchFamily="34" charset="-122"/>
                <a:ea typeface="微软雅黑" panose="020B0503020204020204" pitchFamily="34" charset="-122"/>
              </a:rPr>
              <a:t>：语言、文字、图像等</a:t>
            </a:r>
            <a:endParaRPr lang="en-US" altLang="zh-CN" sz="2000" dirty="0">
              <a:latin typeface="微软雅黑" panose="020B0503020204020204" pitchFamily="34" charset="-122"/>
              <a:ea typeface="微软雅黑" panose="020B0503020204020204" pitchFamily="34" charset="-122"/>
            </a:endParaRPr>
          </a:p>
        </p:txBody>
      </p:sp>
      <p:sp>
        <p:nvSpPr>
          <p:cNvPr id="8" name="Rectangle 7"/>
          <p:cNvSpPr/>
          <p:nvPr/>
        </p:nvSpPr>
        <p:spPr>
          <a:xfrm>
            <a:off x="251593" y="3913910"/>
            <a:ext cx="1980029" cy="523220"/>
          </a:xfrm>
          <a:prstGeom prst="rect">
            <a:avLst/>
          </a:prstGeom>
        </p:spPr>
        <p:txBody>
          <a:bodyPr wrap="none">
            <a:spAutoFit/>
          </a:bodyPr>
          <a:lstStyle/>
          <a:p>
            <a:pPr algn="ctr"/>
            <a:r>
              <a:rPr lang="zh-CN" altLang="en-US" sz="2800" b="1" dirty="0">
                <a:solidFill>
                  <a:srgbClr val="C00000"/>
                </a:solidFill>
                <a:latin typeface="+mn-ea"/>
              </a:rPr>
              <a:t>知识的特征</a:t>
            </a:r>
            <a:endParaRPr lang="en-US" sz="2800" dirty="0">
              <a:solidFill>
                <a:srgbClr val="C00000"/>
              </a:solidFill>
              <a:latin typeface="+mn-ea"/>
            </a:endParaRPr>
          </a:p>
        </p:txBody>
      </p:sp>
      <p:sp>
        <p:nvSpPr>
          <p:cNvPr id="9" name="Rectangle 8"/>
          <p:cNvSpPr/>
          <p:nvPr/>
        </p:nvSpPr>
        <p:spPr>
          <a:xfrm>
            <a:off x="251593" y="790469"/>
            <a:ext cx="1980029" cy="523220"/>
          </a:xfrm>
          <a:prstGeom prst="rect">
            <a:avLst/>
          </a:prstGeom>
        </p:spPr>
        <p:txBody>
          <a:bodyPr wrap="none">
            <a:spAutoFit/>
          </a:bodyPr>
          <a:lstStyle/>
          <a:p>
            <a:pPr algn="ctr"/>
            <a:r>
              <a:rPr lang="zh-CN" altLang="en-US" sz="2800" b="1" dirty="0">
                <a:solidFill>
                  <a:srgbClr val="C00000"/>
                </a:solidFill>
                <a:latin typeface="+mn-ea"/>
              </a:rPr>
              <a:t>知识的概念</a:t>
            </a:r>
            <a:endParaRPr lang="en-US" sz="2800" dirty="0">
              <a:solidFill>
                <a:srgbClr val="C00000"/>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5</a:t>
            </a:fld>
            <a:endParaRPr lang="zh-CN" altLang="en-US" dirty="0"/>
          </a:p>
        </p:txBody>
      </p:sp>
      <p:sp>
        <p:nvSpPr>
          <p:cNvPr id="3" name="Text Placeholder 2"/>
          <p:cNvSpPr>
            <a:spLocks noGrp="1"/>
          </p:cNvSpPr>
          <p:nvPr>
            <p:ph type="body" sz="quarter" idx="14"/>
          </p:nvPr>
        </p:nvSpPr>
        <p:spPr/>
        <p:txBody>
          <a:bodyPr/>
          <a:lstStyle/>
          <a:p>
            <a:r>
              <a:rPr lang="en-US" dirty="0" err="1"/>
              <a:t>知识表示</a:t>
            </a:r>
            <a:endParaRPr lang="en-US" dirty="0"/>
          </a:p>
        </p:txBody>
      </p:sp>
      <p:sp>
        <p:nvSpPr>
          <p:cNvPr id="4" name="Rectangle 3"/>
          <p:cNvSpPr/>
          <p:nvPr/>
        </p:nvSpPr>
        <p:spPr>
          <a:xfrm>
            <a:off x="387478" y="929015"/>
            <a:ext cx="6886158" cy="1955151"/>
          </a:xfrm>
          <a:prstGeom prst="rect">
            <a:avLst/>
          </a:prstGeom>
        </p:spPr>
        <p:txBody>
          <a:bodyPr wrap="square">
            <a:spAutoFit/>
          </a:bodyPr>
          <a:lstStyle/>
          <a:p>
            <a:pPr>
              <a:lnSpc>
                <a:spcPct val="150000"/>
              </a:lnSpc>
            </a:pPr>
            <a:r>
              <a:rPr lang="zh-CN" altLang="en-US" sz="2800" b="1" dirty="0">
                <a:solidFill>
                  <a:srgbClr val="C00000"/>
                </a:solidFill>
                <a:latin typeface="+mn-ea"/>
              </a:rPr>
              <a:t>知识表示（</a:t>
            </a:r>
            <a:r>
              <a:rPr lang="en-US" altLang="zh-CN" sz="2800" b="1" dirty="0">
                <a:solidFill>
                  <a:srgbClr val="C00000"/>
                </a:solidFill>
                <a:latin typeface="+mn-ea"/>
              </a:rPr>
              <a:t>Knowledge</a:t>
            </a:r>
            <a:r>
              <a:rPr lang="zh-CN" altLang="en-US" sz="2800" b="1" dirty="0">
                <a:solidFill>
                  <a:srgbClr val="C00000"/>
                </a:solidFill>
                <a:latin typeface="+mn-ea"/>
              </a:rPr>
              <a:t> </a:t>
            </a:r>
            <a:r>
              <a:rPr lang="en-US" altLang="zh-CN" sz="2800" b="1" dirty="0">
                <a:solidFill>
                  <a:srgbClr val="C00000"/>
                </a:solidFill>
                <a:latin typeface="+mn-ea"/>
              </a:rPr>
              <a:t>Representation</a:t>
            </a:r>
            <a:r>
              <a:rPr lang="zh-CN" altLang="en-US" sz="2800" b="1" dirty="0">
                <a:solidFill>
                  <a:srgbClr val="C00000"/>
                </a:solidFill>
                <a:latin typeface="+mn-ea"/>
              </a:rPr>
              <a:t>）是将人类知识形式化或者模型化，目的是能够让计算机存贮和运用人类的知识。</a:t>
            </a:r>
            <a:endParaRPr lang="en-US" sz="2800" dirty="0">
              <a:solidFill>
                <a:srgbClr val="C00000"/>
              </a:solidFill>
              <a:latin typeface="+mn-ea"/>
            </a:endParaRPr>
          </a:p>
        </p:txBody>
      </p:sp>
      <p:sp>
        <p:nvSpPr>
          <p:cNvPr id="5" name="Rectangle 4"/>
          <p:cNvSpPr/>
          <p:nvPr/>
        </p:nvSpPr>
        <p:spPr>
          <a:xfrm>
            <a:off x="387478" y="3307565"/>
            <a:ext cx="3416320" cy="523220"/>
          </a:xfrm>
          <a:prstGeom prst="rect">
            <a:avLst/>
          </a:prstGeom>
        </p:spPr>
        <p:txBody>
          <a:bodyPr wrap="none">
            <a:spAutoFit/>
          </a:bodyPr>
          <a:lstStyle/>
          <a:p>
            <a:pPr algn="ctr"/>
            <a:r>
              <a:rPr lang="zh-CN" altLang="en-US" sz="2800" b="1" dirty="0">
                <a:solidFill>
                  <a:srgbClr val="C00000"/>
                </a:solidFill>
                <a:latin typeface="+mn-ea"/>
              </a:rPr>
              <a:t>常见的知识表示方法</a:t>
            </a:r>
            <a:endParaRPr lang="en-US" sz="2800" dirty="0">
              <a:solidFill>
                <a:srgbClr val="C00000"/>
              </a:solidFill>
              <a:latin typeface="+mn-ea"/>
            </a:endParaRPr>
          </a:p>
        </p:txBody>
      </p:sp>
      <p:sp>
        <p:nvSpPr>
          <p:cNvPr id="6" name="内容占位符 2"/>
          <p:cNvSpPr txBox="1"/>
          <p:nvPr/>
        </p:nvSpPr>
        <p:spPr>
          <a:xfrm>
            <a:off x="547960" y="3962693"/>
            <a:ext cx="10515600" cy="18691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b="1" dirty="0">
                <a:latin typeface="微软雅黑" panose="020B0503020204020204" pitchFamily="34" charset="-122"/>
                <a:ea typeface="微软雅黑" panose="020B0503020204020204" pitchFamily="34" charset="-122"/>
              </a:rPr>
              <a:t>产生式表示法</a:t>
            </a:r>
            <a:r>
              <a:rPr lang="zh-CN" altLang="en-US" sz="2400" dirty="0">
                <a:latin typeface="微软雅黑" panose="020B0503020204020204" pitchFamily="34" charset="-122"/>
                <a:ea typeface="微软雅黑" panose="020B0503020204020204" pitchFamily="34" charset="-122"/>
              </a:rPr>
              <a:t>：用于表示事实、规则以及它们的不确定性度量</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框架表示法</a:t>
            </a:r>
            <a:r>
              <a:rPr lang="zh-CN" altLang="en-US" sz="2400" dirty="0">
                <a:latin typeface="微软雅黑" panose="020B0503020204020204" pitchFamily="34" charset="-122"/>
                <a:ea typeface="微软雅黑" panose="020B0503020204020204" pitchFamily="34" charset="-122"/>
              </a:rPr>
              <a:t>：结构化的知识表示方法，知识以框架的结构存储在记忆中</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状态空间表示法</a:t>
            </a:r>
            <a:r>
              <a:rPr lang="zh-CN" altLang="en-US" sz="2400" dirty="0">
                <a:latin typeface="微软雅黑" panose="020B0503020204020204" pitchFamily="34" charset="-122"/>
                <a:ea typeface="微软雅黑" panose="020B0503020204020204" pitchFamily="34" charset="-122"/>
              </a:rPr>
              <a:t>：利用状态向量和操作符号表示系统或问题的有关知识</a:t>
            </a:r>
            <a:endParaRPr lang="en-US" altLang="zh-CN" sz="2400" dirty="0">
              <a:latin typeface="微软雅黑" panose="020B0503020204020204" pitchFamily="34" charset="-122"/>
              <a:ea typeface="微软雅黑" panose="020B0503020204020204" pitchFamily="34" charset="-122"/>
            </a:endParaRPr>
          </a:p>
        </p:txBody>
      </p:sp>
      <p:sp>
        <p:nvSpPr>
          <p:cNvPr id="7" name="TextBox 6"/>
          <p:cNvSpPr txBox="1"/>
          <p:nvPr/>
        </p:nvSpPr>
        <p:spPr>
          <a:xfrm>
            <a:off x="387478" y="6048786"/>
            <a:ext cx="7520072" cy="369332"/>
          </a:xfrm>
          <a:prstGeom prst="rect">
            <a:avLst/>
          </a:prstGeom>
          <a:noFill/>
        </p:spPr>
        <p:txBody>
          <a:bodyPr wrap="none" rtlCol="0">
            <a:spAutoFit/>
          </a:bodyPr>
          <a:lstStyle/>
          <a:p>
            <a:r>
              <a:rPr lang="en-US" dirty="0" err="1"/>
              <a:t>延伸阅读</a:t>
            </a:r>
            <a:r>
              <a:rPr lang="zh-CN" altLang="en-US" dirty="0"/>
              <a:t>：</a:t>
            </a:r>
            <a:r>
              <a:rPr lang="en-US" altLang="zh-CN" dirty="0"/>
              <a:t>https://</a:t>
            </a:r>
            <a:r>
              <a:rPr lang="en-US" altLang="zh-CN" dirty="0" err="1"/>
              <a:t>www.edureka.co</a:t>
            </a:r>
            <a:r>
              <a:rPr lang="en-US" altLang="zh-CN" dirty="0"/>
              <a:t>/blog/knowledge-representation-in-ai/</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958" y="1121176"/>
            <a:ext cx="4721042" cy="25381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2286000"/>
            <a:ext cx="12192000" cy="4124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6</a:t>
            </a:fld>
            <a:endParaRPr lang="zh-CN" altLang="en-US" dirty="0"/>
          </a:p>
        </p:txBody>
      </p:sp>
      <p:sp>
        <p:nvSpPr>
          <p:cNvPr id="3" name="Text Placeholder 2"/>
          <p:cNvSpPr>
            <a:spLocks noGrp="1"/>
          </p:cNvSpPr>
          <p:nvPr>
            <p:ph type="body" sz="quarter" idx="14"/>
          </p:nvPr>
        </p:nvSpPr>
        <p:spPr/>
        <p:txBody>
          <a:bodyPr/>
          <a:lstStyle/>
          <a:p>
            <a:r>
              <a:rPr lang="en-US" dirty="0" err="1"/>
              <a:t>产生式表示法</a:t>
            </a:r>
            <a:endParaRPr lang="en-US" dirty="0"/>
          </a:p>
        </p:txBody>
      </p:sp>
      <p:sp>
        <p:nvSpPr>
          <p:cNvPr id="4" name="Rectangle 3"/>
          <p:cNvSpPr/>
          <p:nvPr/>
        </p:nvSpPr>
        <p:spPr>
          <a:xfrm>
            <a:off x="387477" y="929015"/>
            <a:ext cx="11345411" cy="1135054"/>
          </a:xfrm>
          <a:prstGeom prst="rect">
            <a:avLst/>
          </a:prstGeom>
        </p:spPr>
        <p:txBody>
          <a:bodyPr wrap="square">
            <a:spAutoFit/>
          </a:bodyPr>
          <a:lstStyle/>
          <a:p>
            <a:pPr>
              <a:lnSpc>
                <a:spcPct val="150000"/>
              </a:lnSpc>
            </a:pPr>
            <a:r>
              <a:rPr lang="zh-CN" altLang="en-US" sz="2400" b="1" dirty="0">
                <a:solidFill>
                  <a:srgbClr val="C00000"/>
                </a:solidFill>
                <a:latin typeface="+mn-ea"/>
              </a:rPr>
              <a:t>又称为产生式规则（</a:t>
            </a:r>
            <a:r>
              <a:rPr lang="en-US" altLang="zh-CN" sz="2400" b="1" dirty="0">
                <a:solidFill>
                  <a:srgbClr val="C00000"/>
                </a:solidFill>
                <a:latin typeface="+mn-ea"/>
              </a:rPr>
              <a:t>production</a:t>
            </a:r>
            <a:r>
              <a:rPr lang="zh-CN" altLang="en-US" sz="2400" b="1" dirty="0">
                <a:solidFill>
                  <a:srgbClr val="C00000"/>
                </a:solidFill>
                <a:latin typeface="+mn-ea"/>
              </a:rPr>
              <a:t> </a:t>
            </a:r>
            <a:r>
              <a:rPr lang="en-US" altLang="zh-CN" sz="2400" b="1" dirty="0">
                <a:solidFill>
                  <a:srgbClr val="C00000"/>
                </a:solidFill>
                <a:latin typeface="+mn-ea"/>
              </a:rPr>
              <a:t>rule</a:t>
            </a:r>
            <a:r>
              <a:rPr lang="zh-CN" altLang="en-US" sz="2400" b="1" dirty="0">
                <a:solidFill>
                  <a:srgbClr val="C00000"/>
                </a:solidFill>
                <a:latin typeface="+mn-ea"/>
              </a:rPr>
              <a:t>）表示法</a:t>
            </a:r>
            <a:endParaRPr lang="en-US" altLang="zh-CN" sz="2400" b="1" dirty="0">
              <a:solidFill>
                <a:srgbClr val="C00000"/>
              </a:solidFill>
              <a:latin typeface="+mn-ea"/>
            </a:endParaRPr>
          </a:p>
          <a:p>
            <a:pPr>
              <a:lnSpc>
                <a:spcPct val="150000"/>
              </a:lnSpc>
            </a:pPr>
            <a:r>
              <a:rPr lang="zh-CN" altLang="en-US" sz="2400" b="1" dirty="0">
                <a:solidFill>
                  <a:srgbClr val="44546A"/>
                </a:solidFill>
                <a:latin typeface="+mn-ea"/>
              </a:rPr>
              <a:t>通常用于表示事实、规则及它们的不确定性，适合于表示事实的知识和规则性知识</a:t>
            </a:r>
            <a:endParaRPr lang="en-US" sz="2400" dirty="0">
              <a:solidFill>
                <a:srgbClr val="44546A"/>
              </a:solidFill>
              <a:latin typeface="+mn-ea"/>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8096" y="2053894"/>
            <a:ext cx="2204793" cy="3875091"/>
          </a:xfrm>
          <a:prstGeom prst="rect">
            <a:avLst/>
          </a:prstGeom>
        </p:spPr>
      </p:pic>
      <p:sp>
        <p:nvSpPr>
          <p:cNvPr id="9" name="TextBox 8"/>
          <p:cNvSpPr txBox="1"/>
          <p:nvPr/>
        </p:nvSpPr>
        <p:spPr>
          <a:xfrm>
            <a:off x="221673" y="2452255"/>
            <a:ext cx="2339102" cy="461665"/>
          </a:xfrm>
          <a:prstGeom prst="rect">
            <a:avLst/>
          </a:prstGeom>
          <a:noFill/>
        </p:spPr>
        <p:txBody>
          <a:bodyPr wrap="none" rtlCol="0">
            <a:spAutoFit/>
          </a:bodyPr>
          <a:lstStyle/>
          <a:p>
            <a:r>
              <a:rPr lang="en-US" sz="2400" b="1" dirty="0" err="1">
                <a:solidFill>
                  <a:srgbClr val="C00000"/>
                </a:solidFill>
                <a:latin typeface="+mn-ea"/>
              </a:rPr>
              <a:t>规则知识的表示</a:t>
            </a:r>
            <a:endParaRPr lang="en-US" sz="2400" b="1" dirty="0">
              <a:solidFill>
                <a:srgbClr val="C00000"/>
              </a:solidFill>
              <a:latin typeface="+mn-ea"/>
            </a:endParaRPr>
          </a:p>
        </p:txBody>
      </p:sp>
      <p:sp>
        <p:nvSpPr>
          <p:cNvPr id="10" name="TextBox 9"/>
          <p:cNvSpPr txBox="1"/>
          <p:nvPr/>
        </p:nvSpPr>
        <p:spPr>
          <a:xfrm>
            <a:off x="221673" y="4069871"/>
            <a:ext cx="2339102" cy="461665"/>
          </a:xfrm>
          <a:prstGeom prst="rect">
            <a:avLst/>
          </a:prstGeom>
          <a:noFill/>
        </p:spPr>
        <p:txBody>
          <a:bodyPr wrap="none" rtlCol="0">
            <a:spAutoFit/>
          </a:bodyPr>
          <a:lstStyle/>
          <a:p>
            <a:r>
              <a:rPr lang="en-US" sz="2400" b="1" dirty="0" err="1">
                <a:solidFill>
                  <a:srgbClr val="C00000"/>
                </a:solidFill>
                <a:latin typeface="+mn-ea"/>
              </a:rPr>
              <a:t>事实知识的表示</a:t>
            </a:r>
            <a:endParaRPr lang="en-US" sz="2400" b="1" dirty="0">
              <a:solidFill>
                <a:srgbClr val="C00000"/>
              </a:solidFill>
              <a:latin typeface="+mn-ea"/>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3129206"/>
            <a:ext cx="2984500" cy="7874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0198" y="3129206"/>
            <a:ext cx="4800600" cy="7874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84" y="4652017"/>
            <a:ext cx="7008225" cy="623401"/>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684" y="5314783"/>
            <a:ext cx="5835214" cy="1095905"/>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109" y="5322294"/>
            <a:ext cx="2682036" cy="526997"/>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109" y="5860072"/>
            <a:ext cx="3724000" cy="5361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7</a:t>
            </a:fld>
            <a:endParaRPr lang="zh-CN" altLang="en-US" dirty="0"/>
          </a:p>
        </p:txBody>
      </p:sp>
      <p:sp>
        <p:nvSpPr>
          <p:cNvPr id="3" name="Text Placeholder 2"/>
          <p:cNvSpPr>
            <a:spLocks noGrp="1"/>
          </p:cNvSpPr>
          <p:nvPr>
            <p:ph type="body" sz="quarter" idx="14"/>
          </p:nvPr>
        </p:nvSpPr>
        <p:spPr/>
        <p:txBody>
          <a:bodyPr/>
          <a:lstStyle/>
          <a:p>
            <a:r>
              <a:rPr lang="en-US" dirty="0" err="1"/>
              <a:t>产生式系统的组成部分</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8074" y="771137"/>
            <a:ext cx="7453745" cy="3322036"/>
          </a:xfrm>
          <a:prstGeom prst="rect">
            <a:avLst/>
          </a:prstGeom>
        </p:spPr>
      </p:pic>
      <p:sp>
        <p:nvSpPr>
          <p:cNvPr id="6" name="TextBox 5"/>
          <p:cNvSpPr txBox="1"/>
          <p:nvPr/>
        </p:nvSpPr>
        <p:spPr>
          <a:xfrm>
            <a:off x="193964" y="4185079"/>
            <a:ext cx="11554691" cy="2535951"/>
          </a:xfrm>
          <a:prstGeom prst="rect">
            <a:avLst/>
          </a:prstGeom>
          <a:solidFill>
            <a:schemeClr val="bg1"/>
          </a:solidFill>
        </p:spPr>
        <p:txBody>
          <a:bodyPr wrap="square" rtlCol="0">
            <a:spAutoFit/>
          </a:bodyPr>
          <a:lstStyle/>
          <a:p>
            <a:pPr marL="285750" indent="-285750">
              <a:lnSpc>
                <a:spcPct val="150000"/>
              </a:lnSpc>
              <a:buFont typeface="Arial" panose="020B0604020202020204" pitchFamily="34" charset="0"/>
              <a:buChar char="•"/>
            </a:pPr>
            <a:r>
              <a:rPr lang="zh-TW" altLang="en-US" dirty="0"/>
              <a:t>﻿</a:t>
            </a:r>
            <a:r>
              <a:rPr lang="zh-TW" altLang="en-US" b="1" dirty="0"/>
              <a:t>规则库</a:t>
            </a:r>
            <a:r>
              <a:rPr lang="zh-CN" altLang="en-US" dirty="0"/>
              <a:t>：</a:t>
            </a:r>
            <a:r>
              <a:rPr lang="zh-TW" altLang="en-US" dirty="0"/>
              <a:t>用于描述某领域内知识的产生式集合，是某领域知识（规则）的存储器，其中的规则是以产生式形式表示的。规则库中包含着将问题从初始状态转换成目标状态（或解状态）的那些变换规则。</a:t>
            </a:r>
            <a:endParaRPr lang="en-US" altLang="zh-TW" dirty="0"/>
          </a:p>
          <a:p>
            <a:pPr marL="285750" indent="-285750">
              <a:lnSpc>
                <a:spcPct val="150000"/>
              </a:lnSpc>
              <a:buFont typeface="Arial" panose="020B0604020202020204" pitchFamily="34" charset="0"/>
              <a:buChar char="•"/>
            </a:pPr>
            <a:r>
              <a:rPr lang="zh-TW" altLang="en-US" b="1" dirty="0"/>
              <a:t>综合数据库</a:t>
            </a:r>
            <a:r>
              <a:rPr lang="zh-CN" altLang="en-US" b="1" dirty="0"/>
              <a:t>：﻿</a:t>
            </a:r>
            <a:r>
              <a:rPr lang="zh-CN" altLang="en-US" dirty="0"/>
              <a:t>又称为事实库，用于存放输入的事实、从外部数据库输入的事实以及中间结果（事实）和最后结果的工作区。</a:t>
            </a:r>
            <a:endParaRPr lang="en-US" altLang="zh-CN" dirty="0"/>
          </a:p>
          <a:p>
            <a:pPr marL="285750" indent="-285750">
              <a:lnSpc>
                <a:spcPct val="150000"/>
              </a:lnSpc>
              <a:buFont typeface="Arial" panose="020B0604020202020204" pitchFamily="34" charset="0"/>
              <a:buChar char="•"/>
            </a:pPr>
            <a:r>
              <a:rPr lang="zh-CN" altLang="en-US" b="1" dirty="0"/>
              <a:t>推理机：﻿</a:t>
            </a:r>
            <a:r>
              <a:rPr lang="zh-CN" altLang="en-US" dirty="0"/>
              <a:t>是一个或一组程序，用来控制和协调规则库与综合数据库的运行，包含了推理方式和控制策略。控制策略的作用就是确定选用什么规则或如何应用规则。</a:t>
            </a:r>
            <a:r>
              <a:rPr lang="zh-CN" altLang="en-US" b="1" dirty="0">
                <a:solidFill>
                  <a:srgbClr val="44546A"/>
                </a:solidFill>
              </a:rPr>
              <a:t>推理、冲突消解、执行规则、检查推理终止条件</a:t>
            </a:r>
            <a:endParaRPr lang="en-US" b="1" dirty="0">
              <a:solidFill>
                <a:srgbClr val="44546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8</a:t>
            </a:fld>
            <a:endParaRPr lang="zh-CN" altLang="en-US" dirty="0"/>
          </a:p>
        </p:txBody>
      </p:sp>
      <p:sp>
        <p:nvSpPr>
          <p:cNvPr id="3" name="Text Placeholder 2"/>
          <p:cNvSpPr>
            <a:spLocks noGrp="1"/>
          </p:cNvSpPr>
          <p:nvPr>
            <p:ph type="body" sz="quarter" idx="14"/>
          </p:nvPr>
        </p:nvSpPr>
        <p:spPr/>
        <p:txBody>
          <a:bodyPr/>
          <a:lstStyle/>
          <a:p>
            <a:r>
              <a:rPr lang="en-US" dirty="0" err="1"/>
              <a:t>框架表示法</a:t>
            </a:r>
            <a:endParaRPr lang="en-US" dirty="0"/>
          </a:p>
        </p:txBody>
      </p:sp>
      <p:sp>
        <p:nvSpPr>
          <p:cNvPr id="4" name="Rectangle 3"/>
          <p:cNvSpPr/>
          <p:nvPr/>
        </p:nvSpPr>
        <p:spPr>
          <a:xfrm>
            <a:off x="387477" y="818177"/>
            <a:ext cx="11345411" cy="1689052"/>
          </a:xfrm>
          <a:prstGeom prst="rect">
            <a:avLst/>
          </a:prstGeom>
        </p:spPr>
        <p:txBody>
          <a:bodyPr wrap="square">
            <a:spAutoFit/>
          </a:bodyPr>
          <a:lstStyle/>
          <a:p>
            <a:pPr>
              <a:lnSpc>
                <a:spcPct val="150000"/>
              </a:lnSpc>
            </a:pPr>
            <a:r>
              <a:rPr lang="zh-CN" altLang="en-US" sz="2400" b="1" dirty="0">
                <a:solidFill>
                  <a:srgbClr val="44546A"/>
                </a:solidFill>
                <a:latin typeface="+mn-ea"/>
              </a:rPr>
              <a:t>框架（</a:t>
            </a:r>
            <a:r>
              <a:rPr lang="en-US" altLang="zh-CN" sz="2400" b="1" dirty="0">
                <a:solidFill>
                  <a:srgbClr val="44546A"/>
                </a:solidFill>
                <a:latin typeface="+mn-ea"/>
              </a:rPr>
              <a:t>frame</a:t>
            </a:r>
            <a:r>
              <a:rPr lang="zh-CN" altLang="en-US" sz="2400" b="1" dirty="0">
                <a:solidFill>
                  <a:srgbClr val="44546A"/>
                </a:solidFill>
                <a:latin typeface="+mn-ea"/>
              </a:rPr>
              <a:t>）﻿是﻿框架（</a:t>
            </a:r>
            <a:r>
              <a:rPr lang="en-US" altLang="zh-CN" sz="2400" b="1" dirty="0">
                <a:solidFill>
                  <a:srgbClr val="44546A"/>
                </a:solidFill>
                <a:latin typeface="+mn-ea"/>
              </a:rPr>
              <a:t>frame</a:t>
            </a:r>
            <a:r>
              <a:rPr lang="zh-CN" altLang="en-US" sz="2400" b="1" dirty="0">
                <a:solidFill>
                  <a:srgbClr val="44546A"/>
                </a:solidFill>
                <a:latin typeface="+mn-ea"/>
              </a:rPr>
              <a:t>）是一种描述所论对象（一个事物、事件或概念）属性的数据结构。 在框架中，﻿新的资料可以用经验中得到的概念来分析和解释。因此，框架也是一种结构化表示法。</a:t>
            </a:r>
            <a:endParaRPr lang="en-US" sz="2400" dirty="0">
              <a:solidFill>
                <a:srgbClr val="44546A"/>
              </a:solidFill>
              <a:latin typeface="+mn-ea"/>
            </a:endParaRPr>
          </a:p>
        </p:txBody>
      </p:sp>
      <p:grpSp>
        <p:nvGrpSpPr>
          <p:cNvPr id="9" name="Group 8"/>
          <p:cNvGrpSpPr/>
          <p:nvPr/>
        </p:nvGrpSpPr>
        <p:grpSpPr>
          <a:xfrm>
            <a:off x="3640448" y="2607061"/>
            <a:ext cx="4516580" cy="4073236"/>
            <a:chOff x="2479964" y="2064069"/>
            <a:chExt cx="5430982" cy="4807786"/>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9964" y="2064069"/>
              <a:ext cx="5430982" cy="299400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9964" y="5015109"/>
              <a:ext cx="5430982" cy="1856746"/>
            </a:xfrm>
            <a:prstGeom prst="rect">
              <a:avLst/>
            </a:prstGeom>
          </p:spPr>
        </p:pic>
      </p:grpSp>
      <p:sp>
        <p:nvSpPr>
          <p:cNvPr id="10" name="TextBox 9"/>
          <p:cNvSpPr txBox="1"/>
          <p:nvPr/>
        </p:nvSpPr>
        <p:spPr>
          <a:xfrm>
            <a:off x="387477" y="3200399"/>
            <a:ext cx="2996333" cy="1688411"/>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TW" altLang="en-US" sz="2400" dirty="0"/>
              <a:t>﻿槽（</a:t>
            </a:r>
            <a:r>
              <a:rPr lang="en-US" sz="2400" dirty="0"/>
              <a:t>slot）</a:t>
            </a:r>
          </a:p>
          <a:p>
            <a:pPr marL="342900" indent="-342900">
              <a:lnSpc>
                <a:spcPct val="150000"/>
              </a:lnSpc>
              <a:buFont typeface="Arial" panose="020B0604020202020204" pitchFamily="34" charset="0"/>
              <a:buChar char="•"/>
            </a:pPr>
            <a:r>
              <a:rPr lang="en-US" sz="2400" dirty="0" err="1"/>
              <a:t>侧面</a:t>
            </a:r>
            <a:r>
              <a:rPr lang="zh-CN" altLang="en-US" sz="2400" dirty="0"/>
              <a:t>（</a:t>
            </a:r>
            <a:r>
              <a:rPr lang="en-US" altLang="zh-CN" sz="2400" dirty="0"/>
              <a:t>facet</a:t>
            </a:r>
            <a:r>
              <a:rPr lang="zh-CN" altLang="en-US" sz="2400" dirty="0"/>
              <a:t>）</a:t>
            </a:r>
            <a:endParaRPr lang="en-US" altLang="zh-CN" sz="2400" dirty="0"/>
          </a:p>
          <a:p>
            <a:pPr marL="342900" indent="-342900">
              <a:lnSpc>
                <a:spcPct val="150000"/>
              </a:lnSpc>
              <a:buFont typeface="Arial" panose="020B0604020202020204" pitchFamily="34" charset="0"/>
              <a:buChar char="•"/>
            </a:pPr>
            <a:r>
              <a:rPr lang="zh-CN" altLang="en-US" sz="2400" dirty="0"/>
              <a:t>约束（</a:t>
            </a:r>
            <a:r>
              <a:rPr lang="en-US" altLang="zh-CN" sz="2400" dirty="0"/>
              <a:t>condition</a:t>
            </a:r>
            <a:r>
              <a:rPr lang="zh-CN" altLang="en-US" sz="2400" dirty="0"/>
              <a:t>）</a:t>
            </a:r>
            <a:endParaRPr lang="en-US" sz="24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1326" y="2006697"/>
            <a:ext cx="3378200" cy="4673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0849970" y="6515101"/>
            <a:ext cx="1037230" cy="342900"/>
          </a:xfrm>
        </p:spPr>
        <p:txBody>
          <a:bodyPr/>
          <a:lstStyle/>
          <a:p>
            <a:fld id="{6C53781C-E1F6-4315-A39D-61273F2E0596}" type="slidenum">
              <a:rPr lang="zh-CN" altLang="en-US" smtClean="0"/>
              <a:t>9</a:t>
            </a:fld>
            <a:endParaRPr lang="zh-CN" altLang="en-US" dirty="0"/>
          </a:p>
        </p:txBody>
      </p:sp>
      <p:sp>
        <p:nvSpPr>
          <p:cNvPr id="3" name="Text Placeholder 2"/>
          <p:cNvSpPr>
            <a:spLocks noGrp="1"/>
          </p:cNvSpPr>
          <p:nvPr>
            <p:ph type="body" sz="quarter" idx="14"/>
          </p:nvPr>
        </p:nvSpPr>
        <p:spPr/>
        <p:txBody>
          <a:bodyPr/>
          <a:lstStyle/>
          <a:p>
            <a:r>
              <a:rPr lang="en-US" dirty="0" err="1"/>
              <a:t>框架表示知识的例子</a:t>
            </a:r>
            <a:endParaRPr lang="en-US" dirty="0"/>
          </a:p>
        </p:txBody>
      </p:sp>
      <p:grpSp>
        <p:nvGrpSpPr>
          <p:cNvPr id="8" name="Group 7"/>
          <p:cNvGrpSpPr/>
          <p:nvPr/>
        </p:nvGrpSpPr>
        <p:grpSpPr>
          <a:xfrm>
            <a:off x="396009" y="1315027"/>
            <a:ext cx="6273800" cy="4448462"/>
            <a:chOff x="2959100" y="1993900"/>
            <a:chExt cx="6273800" cy="444846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100" y="1993900"/>
              <a:ext cx="6273800" cy="2870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100" y="4753262"/>
              <a:ext cx="6273800" cy="1689100"/>
            </a:xfrm>
            <a:prstGeom prst="rect">
              <a:avLst/>
            </a:prstGeom>
          </p:spPr>
        </p:pic>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882" y="1315027"/>
            <a:ext cx="3951118" cy="444846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2117</Words>
  <Application>Microsoft Office PowerPoint</Application>
  <PresentationFormat>宽屏</PresentationFormat>
  <Paragraphs>215</Paragraphs>
  <Slides>35</Slides>
  <Notes>4</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35</vt:i4>
      </vt:variant>
    </vt:vector>
  </HeadingPairs>
  <TitlesOfParts>
    <vt:vector size="42" baseType="lpstr">
      <vt:lpstr>等线</vt:lpstr>
      <vt:lpstr>微软雅黑</vt:lpstr>
      <vt:lpstr>Arial</vt:lpstr>
      <vt:lpstr>Calibri</vt:lpstr>
      <vt:lpstr>Times New Roman</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达荣 汤</cp:lastModifiedBy>
  <cp:revision>506</cp:revision>
  <dcterms:created xsi:type="dcterms:W3CDTF">2019-01-23T14:14:00Z</dcterms:created>
  <dcterms:modified xsi:type="dcterms:W3CDTF">2024-09-09T09:03:35Z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71BAC1D81E8B453DA1B53DF9873DF803</vt:lpwstr>
  </property>
  <property fmtid="{D5CDD505-2E9C-101B-9397-08002B2CF9AE}" pid="3" name="KSOProductBuildVer">
    <vt:lpwstr>2052-11.1.0.10938</vt:lpwstr>
  </property>
</Properties>
</file>